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84" r:id="rId14"/>
    <p:sldId id="286" r:id="rId15"/>
    <p:sldId id="285" r:id="rId16"/>
    <p:sldId id="268" r:id="rId17"/>
    <p:sldId id="269" r:id="rId18"/>
    <p:sldId id="271" r:id="rId19"/>
    <p:sldId id="276" r:id="rId20"/>
    <p:sldId id="272" r:id="rId21"/>
    <p:sldId id="273" r:id="rId22"/>
    <p:sldId id="274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7" r:id="rId31"/>
    <p:sldId id="288" r:id="rId32"/>
    <p:sldId id="289" r:id="rId33"/>
    <p:sldId id="291" r:id="rId34"/>
    <p:sldId id="290" r:id="rId35"/>
    <p:sldId id="295" r:id="rId36"/>
    <p:sldId id="296" r:id="rId37"/>
    <p:sldId id="297" r:id="rId38"/>
    <p:sldId id="292" r:id="rId39"/>
    <p:sldId id="299" r:id="rId40"/>
    <p:sldId id="298" r:id="rId41"/>
    <p:sldId id="293" r:id="rId42"/>
    <p:sldId id="294" r:id="rId43"/>
    <p:sldId id="300" r:id="rId44"/>
    <p:sldId id="301" r:id="rId45"/>
    <p:sldId id="302" r:id="rId46"/>
    <p:sldId id="303" r:id="rId47"/>
    <p:sldId id="304" r:id="rId48"/>
    <p:sldId id="283" r:id="rId4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5930"/>
    <a:srgbClr val="475930"/>
    <a:srgbClr val="1E1E1E"/>
    <a:srgbClr val="A5855C"/>
    <a:srgbClr val="FF8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3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B66E7-4D9B-4910-AB40-3377594FE5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DEDDB0-830D-4BDB-B6DD-20CE81DB6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4EACFF-162E-44B6-BC0D-356AE2012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87A3D5-55FC-4DD8-92DF-4C7A4E3E0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D8DE58-5FFA-4989-991E-A6C300D7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07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0A0F04-2CE1-4C9E-B2D5-0A6B85766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0E16B4-E6C9-43C1-92C2-3FF5521F47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4B0763-0EA3-4EA5-BC03-71AFF8758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5CB739-13DE-4C12-81FF-1A740048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60CA25-061E-4985-B3E1-71E4F95D7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493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9433B31-F99F-46CD-8553-A1EA9C2065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682FCC-F22B-4FA8-94C4-12DFFC0E2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A89E5B-84F2-45B5-9AA7-0C93E2E81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675F19-B7A4-4F14-B926-678423E4F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27AD52-93B9-4819-9A24-D5872CFA2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78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5E187-8298-439E-95AC-4EC235269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B6EA9-BE78-431B-9CAB-2698A1FA0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4551BB-4BE5-4857-B86D-B8A9C948F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F0546B-82A8-4E42-8F42-4C368A430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925B31-EE07-4F6B-8B6F-3F5E9A750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61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C20D6D-A55A-40C7-9614-A39ECD0F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47E50D-B1C8-4B28-BD09-4807A9459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A238B7-68A0-44A4-A111-BDA6976F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FBDD91-D78B-49B9-AB74-2F7A064C5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E52FC6-499C-4BF2-A1FB-6A115D521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8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E7BBB-16FF-45F6-8483-05965876E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88718F-F55B-4199-934C-F0C13BEB4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6508AA-00BD-41F0-A22B-BA19F2C59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669C4A-59B6-41B3-AA6F-04A8C0E5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F83FE5-464D-44CE-8CB1-52A6B78A1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43DA41-BB86-4AB7-9967-17BAFCC4E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78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4149D-4298-4636-8F0A-995BE25B1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DA9D50-5439-4E7C-84F7-3010EA5EE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FE1575-BAE9-49D9-84B2-48B61C406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96CE33E-4265-41F5-AFAE-B9AFCA08C1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4AA4241-1A75-40D9-8758-9027E31DF2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C55A31-95D2-4112-BFE1-299AE66CD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4E6C1D1-899C-48C4-9A83-100CAE66C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1E4F0E-7944-4502-9A00-521A7783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2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8E589-1E04-40F8-B7F2-2C2EE724E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DD57B42-750D-4C67-943A-A31900614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FAAF5BA-F5F8-4C7E-8780-0BDEBEF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E9BCEF-D55B-42BA-8ABF-252CA4FBB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87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490D99-EF1D-4F49-92EF-333050B65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E6ACA6-EACE-4FD5-B995-811674A71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E6EF22-792B-4E27-9AEC-92F3AF4A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4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7DFC5-B37B-4063-A13A-0F32A8FC4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F06873-F749-47D5-8C9D-7A5FAD99E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1CD942-B201-4A1A-B8EC-3F76EC766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387D50-E67C-40CD-B638-8ABA877DB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F3E506-B967-447B-A264-3338E8FA6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3E6CB0-3311-4095-97A5-583208A74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2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3B86C-09A9-4894-A503-E5707D1E5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2BA519-8AE0-4706-97C3-E98D23EA6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2678C3-246C-4C2F-A3DF-95589C537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C2BB82-D83C-4FF2-8673-6895EE5B3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8C32DE-3CA5-413C-88AD-F453EBFDA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8C5948-A03B-4A69-AE06-669C1AE4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6465A5-F47D-4A0D-9934-BDC83829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7DE41B-312B-4822-96D7-8DD076D9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2F7FAD-5AC4-43CF-91A7-C23ED8A1D7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ECB4-4BEA-4611-A4C7-9188FED73BFE}" type="datetimeFigureOut">
              <a:rPr lang="ru-RU" smtClean="0"/>
              <a:t>30.06.2021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F4C318-51E8-45EF-A660-57F7A14F1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A0B603-3B2A-446C-937D-5EB958A91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84B43-23EA-4972-92CB-4F6A7541DE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3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9DEC2-F5BA-4B58-B7A9-D341B3F470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Работа с изображениями</a:t>
            </a:r>
            <a:br>
              <a:rPr lang="en-US" dirty="0"/>
            </a:br>
            <a:r>
              <a:rPr lang="ru-RU" dirty="0"/>
              <a:t>в</a:t>
            </a:r>
            <a:r>
              <a:rPr lang="en-US" dirty="0"/>
              <a:t> Python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6EEDDA-FC71-49DF-B479-A1F766605A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введение в генерацию и редактирование изображений</a:t>
            </a:r>
          </a:p>
        </p:txBody>
      </p:sp>
    </p:spTree>
    <p:extLst>
      <p:ext uri="{BB962C8B-B14F-4D97-AF65-F5344CB8AC3E}">
        <p14:creationId xmlns:p14="http://schemas.microsoft.com/office/powerpoint/2010/main" val="2132914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6D9091-2FF6-4108-B2EF-83AE5A31D7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276" y="485621"/>
            <a:ext cx="5447447" cy="588675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7175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Машинное представление цвета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481C3D-E35B-4400-9D67-F6894916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843" y="1690688"/>
            <a:ext cx="348308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[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[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[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[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[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191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144</a:t>
            </a:r>
            <a:r>
              <a:rPr lang="en-US" sz="1600" dirty="0">
                <a:latin typeface="Consolas" panose="020B0609020204030204" pitchFamily="49" charset="0"/>
              </a:rPr>
              <a:t>, 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0</a:t>
            </a:r>
            <a:r>
              <a:rPr lang="en-US" sz="1600" dirty="0">
                <a:latin typeface="Consolas" panose="020B0609020204030204" pitchFamily="49" charset="0"/>
              </a:rPr>
              <a:t> 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[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 [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255</a:t>
            </a:r>
            <a:r>
              <a:rPr lang="en-US" sz="16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[ ... ], [ ... ],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 [ ... ], [ ... ]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]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EE10B77-8C4D-4421-88BA-E87EA6CC7590}"/>
              </a:ext>
            </a:extLst>
          </p:cNvPr>
          <p:cNvSpPr/>
          <p:nvPr/>
        </p:nvSpPr>
        <p:spPr>
          <a:xfrm>
            <a:off x="6121430" y="1690688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470B2AA-96C1-495E-8637-74B3BE6C97EC}"/>
              </a:ext>
            </a:extLst>
          </p:cNvPr>
          <p:cNvSpPr/>
          <p:nvPr/>
        </p:nvSpPr>
        <p:spPr>
          <a:xfrm>
            <a:off x="6996073" y="1690688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B849A50-3291-4FD9-94E5-846EF45CD3BD}"/>
              </a:ext>
            </a:extLst>
          </p:cNvPr>
          <p:cNvSpPr/>
          <p:nvPr/>
        </p:nvSpPr>
        <p:spPr>
          <a:xfrm>
            <a:off x="7855228" y="1690689"/>
            <a:ext cx="874643" cy="8746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191 144 </a:t>
            </a:r>
            <a:br>
              <a:rPr lang="en-US" sz="1800" dirty="0"/>
            </a:br>
            <a:r>
              <a:rPr lang="en-US" sz="1800" dirty="0"/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B9CAF95-E017-44F4-B54B-ADD7511ABEAA}"/>
              </a:ext>
            </a:extLst>
          </p:cNvPr>
          <p:cNvSpPr/>
          <p:nvPr/>
        </p:nvSpPr>
        <p:spPr>
          <a:xfrm>
            <a:off x="8729871" y="1690689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93292D7-3C2D-4B23-806C-864B5A6A41AA}"/>
              </a:ext>
            </a:extLst>
          </p:cNvPr>
          <p:cNvSpPr/>
          <p:nvPr/>
        </p:nvSpPr>
        <p:spPr>
          <a:xfrm>
            <a:off x="9604514" y="1690689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FF6ADAC-21F8-482A-8D7E-CF862EDE37F3}"/>
              </a:ext>
            </a:extLst>
          </p:cNvPr>
          <p:cNvSpPr/>
          <p:nvPr/>
        </p:nvSpPr>
        <p:spPr>
          <a:xfrm>
            <a:off x="6121430" y="256533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805D10E-AD96-42C3-B227-C89FF7D15D95}"/>
              </a:ext>
            </a:extLst>
          </p:cNvPr>
          <p:cNvSpPr/>
          <p:nvPr/>
        </p:nvSpPr>
        <p:spPr>
          <a:xfrm>
            <a:off x="6996073" y="256533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65AE64F-D744-49C2-81AB-48233BF45F79}"/>
              </a:ext>
            </a:extLst>
          </p:cNvPr>
          <p:cNvSpPr/>
          <p:nvPr/>
        </p:nvSpPr>
        <p:spPr>
          <a:xfrm>
            <a:off x="7855228" y="2565331"/>
            <a:ext cx="874643" cy="8746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0</a:t>
            </a:r>
            <a:br>
              <a:rPr lang="en-US" sz="1800" dirty="0"/>
            </a:br>
            <a:r>
              <a:rPr lang="en-US" sz="1800" dirty="0"/>
              <a:t>176 240</a:t>
            </a:r>
            <a:endParaRPr lang="ru-RU" sz="1800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39BF3A7-5266-476A-A940-9CE5D804E576}"/>
              </a:ext>
            </a:extLst>
          </p:cNvPr>
          <p:cNvSpPr/>
          <p:nvPr/>
        </p:nvSpPr>
        <p:spPr>
          <a:xfrm>
            <a:off x="8729871" y="256533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717E93C-A897-412E-AE1B-FA65E2106D1E}"/>
              </a:ext>
            </a:extLst>
          </p:cNvPr>
          <p:cNvSpPr/>
          <p:nvPr/>
        </p:nvSpPr>
        <p:spPr>
          <a:xfrm>
            <a:off x="9604514" y="256533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AB1CF05-2153-4D12-9924-77EA561972E7}"/>
              </a:ext>
            </a:extLst>
          </p:cNvPr>
          <p:cNvSpPr/>
          <p:nvPr/>
        </p:nvSpPr>
        <p:spPr>
          <a:xfrm>
            <a:off x="6121430" y="3418435"/>
            <a:ext cx="874643" cy="8746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191 144 </a:t>
            </a:r>
            <a:br>
              <a:rPr lang="en-US" sz="1800" dirty="0"/>
            </a:br>
            <a:r>
              <a:rPr lang="en-US" sz="1800" dirty="0"/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13D97668-F914-479E-AFF3-3915B3D9AB13}"/>
              </a:ext>
            </a:extLst>
          </p:cNvPr>
          <p:cNvSpPr/>
          <p:nvPr/>
        </p:nvSpPr>
        <p:spPr>
          <a:xfrm>
            <a:off x="6996073" y="3418435"/>
            <a:ext cx="874643" cy="8746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0</a:t>
            </a:r>
            <a:br>
              <a:rPr lang="en-US" sz="1800" dirty="0"/>
            </a:br>
            <a:r>
              <a:rPr lang="en-US" sz="1800" dirty="0"/>
              <a:t>176 240</a:t>
            </a:r>
            <a:endParaRPr lang="ru-RU" sz="1800" dirty="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489D03E5-7488-4D6A-A38E-AA05A970CC80}"/>
              </a:ext>
            </a:extLst>
          </p:cNvPr>
          <p:cNvSpPr/>
          <p:nvPr/>
        </p:nvSpPr>
        <p:spPr>
          <a:xfrm>
            <a:off x="7855228" y="3418436"/>
            <a:ext cx="874643" cy="874643"/>
          </a:xfrm>
          <a:prstGeom prst="rect">
            <a:avLst/>
          </a:prstGeom>
          <a:solidFill>
            <a:srgbClr val="FF8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255 128 200</a:t>
            </a:r>
            <a:endParaRPr lang="ru-RU" dirty="0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E83CC39F-5CD9-4880-AEA6-E3CF96EAA875}"/>
              </a:ext>
            </a:extLst>
          </p:cNvPr>
          <p:cNvSpPr/>
          <p:nvPr/>
        </p:nvSpPr>
        <p:spPr>
          <a:xfrm>
            <a:off x="8729871" y="3418436"/>
            <a:ext cx="874643" cy="8746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0</a:t>
            </a:r>
            <a:br>
              <a:rPr lang="en-US" sz="1800" dirty="0"/>
            </a:br>
            <a:r>
              <a:rPr lang="en-US" sz="1800" dirty="0"/>
              <a:t>176 240</a:t>
            </a:r>
            <a:endParaRPr lang="ru-RU" sz="1800" dirty="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44D1DE56-D0E6-4C57-B963-4D052F8EFCA2}"/>
              </a:ext>
            </a:extLst>
          </p:cNvPr>
          <p:cNvSpPr/>
          <p:nvPr/>
        </p:nvSpPr>
        <p:spPr>
          <a:xfrm>
            <a:off x="9604514" y="3418436"/>
            <a:ext cx="874643" cy="8746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191 144 </a:t>
            </a:r>
            <a:br>
              <a:rPr lang="en-US" sz="1800" dirty="0"/>
            </a:br>
            <a:r>
              <a:rPr lang="en-US" sz="1800" dirty="0"/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1D8CAA67-9EBF-469B-B387-0CCDC45FECFD}"/>
              </a:ext>
            </a:extLst>
          </p:cNvPr>
          <p:cNvSpPr/>
          <p:nvPr/>
        </p:nvSpPr>
        <p:spPr>
          <a:xfrm>
            <a:off x="6121430" y="4293077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D1441FC7-F36D-4F73-A62D-83E842AFE914}"/>
              </a:ext>
            </a:extLst>
          </p:cNvPr>
          <p:cNvSpPr/>
          <p:nvPr/>
        </p:nvSpPr>
        <p:spPr>
          <a:xfrm>
            <a:off x="6996073" y="4293077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8557721-3206-419B-AC3A-DF9A7234D810}"/>
              </a:ext>
            </a:extLst>
          </p:cNvPr>
          <p:cNvSpPr/>
          <p:nvPr/>
        </p:nvSpPr>
        <p:spPr>
          <a:xfrm>
            <a:off x="7855228" y="4293078"/>
            <a:ext cx="874643" cy="87464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0</a:t>
            </a:r>
            <a:br>
              <a:rPr lang="en-US" sz="1800" dirty="0"/>
            </a:br>
            <a:r>
              <a:rPr lang="en-US" sz="1800" dirty="0"/>
              <a:t>176 240</a:t>
            </a:r>
            <a:endParaRPr lang="ru-RU" sz="1800" dirty="0"/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C8C8DDB0-4D94-44AB-B7EB-F9DF8FABD489}"/>
              </a:ext>
            </a:extLst>
          </p:cNvPr>
          <p:cNvSpPr/>
          <p:nvPr/>
        </p:nvSpPr>
        <p:spPr>
          <a:xfrm>
            <a:off x="8729871" y="4293078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737B3C56-BF8F-4EED-9E95-09072D8641E7}"/>
              </a:ext>
            </a:extLst>
          </p:cNvPr>
          <p:cNvSpPr/>
          <p:nvPr/>
        </p:nvSpPr>
        <p:spPr>
          <a:xfrm>
            <a:off x="9604514" y="4293078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4BEC0C39-4419-48A6-AE8B-5B176B841F09}"/>
              </a:ext>
            </a:extLst>
          </p:cNvPr>
          <p:cNvSpPr/>
          <p:nvPr/>
        </p:nvSpPr>
        <p:spPr>
          <a:xfrm>
            <a:off x="6121430" y="514618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F797DCD2-1A35-424C-96EE-366B8FA91F4D}"/>
              </a:ext>
            </a:extLst>
          </p:cNvPr>
          <p:cNvSpPr/>
          <p:nvPr/>
        </p:nvSpPr>
        <p:spPr>
          <a:xfrm>
            <a:off x="6996073" y="514618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570ADBE3-EFAD-41E3-A62F-D2EE43541D09}"/>
              </a:ext>
            </a:extLst>
          </p:cNvPr>
          <p:cNvSpPr/>
          <p:nvPr/>
        </p:nvSpPr>
        <p:spPr>
          <a:xfrm>
            <a:off x="7855228" y="5146181"/>
            <a:ext cx="874643" cy="874643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191 144 </a:t>
            </a:r>
            <a:br>
              <a:rPr lang="en-US" sz="1800" dirty="0"/>
            </a:br>
            <a:r>
              <a:rPr lang="en-US" sz="1800" dirty="0"/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3BD88EF4-87B5-4168-B21C-113175D9CB45}"/>
              </a:ext>
            </a:extLst>
          </p:cNvPr>
          <p:cNvSpPr/>
          <p:nvPr/>
        </p:nvSpPr>
        <p:spPr>
          <a:xfrm>
            <a:off x="8729871" y="514618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B6BEF81F-1D14-40EE-995F-A443023E63E5}"/>
              </a:ext>
            </a:extLst>
          </p:cNvPr>
          <p:cNvSpPr/>
          <p:nvPr/>
        </p:nvSpPr>
        <p:spPr>
          <a:xfrm>
            <a:off x="9604514" y="514618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23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2877156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6D2E9223-FBAD-440B-91F4-567CFC947AF2}"/>
              </a:ext>
            </a:extLst>
          </p:cNvPr>
          <p:cNvGrpSpPr/>
          <p:nvPr/>
        </p:nvGrpSpPr>
        <p:grpSpPr>
          <a:xfrm>
            <a:off x="9044387" y="2770685"/>
            <a:ext cx="2004919" cy="2010884"/>
            <a:chOff x="8875209" y="2164360"/>
            <a:chExt cx="2004919" cy="2010884"/>
          </a:xfrm>
        </p:grpSpPr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848402B6-503B-428C-9056-C16784EE00B4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>
              <a:extLst>
                <a:ext uri="{FF2B5EF4-FFF2-40B4-BE49-F238E27FC236}">
                  <a16:creationId xmlns:a16="http://schemas.microsoft.com/office/drawing/2014/main" id="{20D143D0-F3E6-4282-ADAE-CC785271446D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id="{7A393F62-E511-493B-B038-72E42719C066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75" name="Прямоугольник 74">
              <a:extLst>
                <a:ext uri="{FF2B5EF4-FFF2-40B4-BE49-F238E27FC236}">
                  <a16:creationId xmlns:a16="http://schemas.microsoft.com/office/drawing/2014/main" id="{B8843A7D-C7C7-4F04-BF63-75BCB8EA26EA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>
              <a:extLst>
                <a:ext uri="{FF2B5EF4-FFF2-40B4-BE49-F238E27FC236}">
                  <a16:creationId xmlns:a16="http://schemas.microsoft.com/office/drawing/2014/main" id="{07CEE810-4FD1-4DE7-A9AC-508432BE4626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>
              <a:extLst>
                <a:ext uri="{FF2B5EF4-FFF2-40B4-BE49-F238E27FC236}">
                  <a16:creationId xmlns:a16="http://schemas.microsoft.com/office/drawing/2014/main" id="{F0CE485C-9DA4-40B9-ABFC-3CF69EEF861E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8" name="Прямоугольник 77">
              <a:extLst>
                <a:ext uri="{FF2B5EF4-FFF2-40B4-BE49-F238E27FC236}">
                  <a16:creationId xmlns:a16="http://schemas.microsoft.com/office/drawing/2014/main" id="{9DDC0E26-9DA5-4E65-8DD7-EC2C20D3686F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>
              <a:extLst>
                <a:ext uri="{FF2B5EF4-FFF2-40B4-BE49-F238E27FC236}">
                  <a16:creationId xmlns:a16="http://schemas.microsoft.com/office/drawing/2014/main" id="{A727B0DE-B1AC-4E4E-9412-CF77B5B8E9DD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0" name="Прямоугольник 79">
              <a:extLst>
                <a:ext uri="{FF2B5EF4-FFF2-40B4-BE49-F238E27FC236}">
                  <a16:creationId xmlns:a16="http://schemas.microsoft.com/office/drawing/2014/main" id="{3C34D271-7D56-44CF-93BE-5E7FE28BCFB3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>
              <a:extLst>
                <a:ext uri="{FF2B5EF4-FFF2-40B4-BE49-F238E27FC236}">
                  <a16:creationId xmlns:a16="http://schemas.microsoft.com/office/drawing/2014/main" id="{6B05D454-A996-4B30-9625-7F8DE5504697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id="{3D5AADEB-AF42-4C57-879A-B8B7AF23CC86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id="{FC803411-66B0-49D3-A6B3-EF9CA7E7BD72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93DB0ED0-113F-454C-89EE-A0443AFC4966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Прямоугольник 84">
              <a:extLst>
                <a:ext uri="{FF2B5EF4-FFF2-40B4-BE49-F238E27FC236}">
                  <a16:creationId xmlns:a16="http://schemas.microsoft.com/office/drawing/2014/main" id="{CFC85186-A048-401B-A2CF-9BEC87867665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D301041C-F4EE-450A-B4C7-DD163A040A64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903D6534-1393-4AF7-AA4D-E401F1A65B53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8" name="Прямоугольник 87">
              <a:extLst>
                <a:ext uri="{FF2B5EF4-FFF2-40B4-BE49-F238E27FC236}">
                  <a16:creationId xmlns:a16="http://schemas.microsoft.com/office/drawing/2014/main" id="{7E2707AC-6AD1-455C-A493-006F0651EAC5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3AB81E2B-3A84-406A-A156-51DC9C233609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65A0C116-8AAE-48A5-8562-BA4282831AE0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1" name="Прямоугольник 90">
              <a:extLst>
                <a:ext uri="{FF2B5EF4-FFF2-40B4-BE49-F238E27FC236}">
                  <a16:creationId xmlns:a16="http://schemas.microsoft.com/office/drawing/2014/main" id="{A5AC0A3F-6B5F-4F48-A080-BB8C070E7031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2B68256F-CCB0-46D3-8C0E-8841D56CF56A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1373032D-2FA4-404B-B833-3D0BBFD8133E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CD4C013D-7F26-47FC-8887-1A101D763A7E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95" name="Прямоугольник 94">
              <a:extLst>
                <a:ext uri="{FF2B5EF4-FFF2-40B4-BE49-F238E27FC236}">
                  <a16:creationId xmlns:a16="http://schemas.microsoft.com/office/drawing/2014/main" id="{221A699C-D1E8-4A72-A365-F55971945B59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>
              <a:extLst>
                <a:ext uri="{FF2B5EF4-FFF2-40B4-BE49-F238E27FC236}">
                  <a16:creationId xmlns:a16="http://schemas.microsoft.com/office/drawing/2014/main" id="{F1762B59-5B3E-44CB-A9F0-7932D88407E0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Адресация пикселей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481C3D-E35B-4400-9D67-F6894916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433" y="2508768"/>
            <a:ext cx="5780076" cy="3478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500" dirty="0" err="1">
                <a:latin typeface="Consolas" panose="020B0609020204030204" pitchFamily="49" charset="0"/>
              </a:rPr>
              <a:t>Img</a:t>
            </a:r>
            <a:r>
              <a:rPr lang="en-US" sz="8500" dirty="0">
                <a:latin typeface="Consolas" panose="020B0609020204030204" pitchFamily="49" charset="0"/>
              </a:rPr>
              <a:t>[][][]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36B19B91-2FE4-480D-BB20-4C5894E14A63}"/>
              </a:ext>
            </a:extLst>
          </p:cNvPr>
          <p:cNvGrpSpPr/>
          <p:nvPr/>
        </p:nvGrpSpPr>
        <p:grpSpPr>
          <a:xfrm>
            <a:off x="8960497" y="2858462"/>
            <a:ext cx="2004919" cy="2010884"/>
            <a:chOff x="8875209" y="2164360"/>
            <a:chExt cx="2004919" cy="2010884"/>
          </a:xfrm>
        </p:grpSpPr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7825AC44-5A34-4CB5-8282-BFFDEAA391EE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4E6C248C-AE99-4BBF-90D8-CD7455FA965D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A97711B4-BD72-4AB9-A988-DEBBBEC7AF11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2536EFA5-3EA8-4A4D-80EA-E4372D89B935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id="{462883CD-0795-4C57-9F79-341CC985C480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78CAD4F1-4E39-43FB-B99C-BD92506FFE98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9A9219B2-0A4C-41A8-9E39-A5305571C88A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id="{E4AF8DDC-FD2B-4246-8A3E-64E8EC46F239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38961A3F-9DEF-4A6C-969A-DD39E450D22E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560ADD22-1BD5-4D61-B97B-9E165AB403DF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E662B566-E1E9-4C78-90E2-A46A775D0CFB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BA73970-625F-4B45-BA44-81D3C8AA921C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0641B4A6-8990-4411-8E5F-E946F8CD187E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824F2B18-AFA5-44E0-A084-CBB802E3832D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D1DA7836-3E84-4CCB-89AA-7F4581BBD75A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06FBB767-0983-4C68-872B-D056A57B55B6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E40948FC-FCD1-49F9-BB86-CD068CD13BF1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2EF1A3D4-8B52-42B2-AD36-0389F201753B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4565B42B-49D1-4E3F-8AFC-E98540C05B84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72BC5F91-46C8-465D-A8AA-82110BFE5B3A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1AAD8EF8-E3C3-427D-9666-F0D6473D0A72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DBF421A2-BFBA-4BC0-980C-36D6D6E4BE3D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56361876-AF58-4881-86E0-D877DDFB5F34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A58C4A8-F549-4F70-9A3D-1AE8DC218FB5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8F23AF2E-B634-4F52-B6C5-72FE6965357E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833460B-5113-460F-8FAB-A28542501193}"/>
              </a:ext>
            </a:extLst>
          </p:cNvPr>
          <p:cNvGrpSpPr/>
          <p:nvPr/>
        </p:nvGrpSpPr>
        <p:grpSpPr>
          <a:xfrm>
            <a:off x="8875209" y="2944537"/>
            <a:ext cx="2004919" cy="2010884"/>
            <a:chOff x="8875209" y="2164360"/>
            <a:chExt cx="2004919" cy="2010884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4EE10B77-8C4D-4421-88BA-E87EA6CC7590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1470B2AA-96C1-495E-8637-74B3BE6C97EC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9B849A50-3291-4FD9-94E5-846EF45CD3BD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B9CAF95-E017-44F4-B54B-ADD7511ABEAA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493292D7-3C2D-4B23-806C-864B5A6A41AA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4FF6ADAC-21F8-482A-8D7E-CF862EDE37F3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5805D10E-AD96-42C3-B227-C89FF7D15D95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465AE64F-D744-49C2-81AB-48233BF45F79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139BF3A7-5266-476A-A940-9CE5D804E576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4717E93C-A897-412E-AE1B-FA65E2106D1E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7AB1CF05-2153-4D12-9924-77EA561972E7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13D97668-F914-479E-AFF3-3915B3D9AB13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489D03E5-7488-4D6A-A38E-AA05A970CC80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83CC39F-5CD9-4880-AEA6-E3CF96EAA875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44D1DE56-D0E6-4C57-B963-4D052F8EFCA2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1D8CAA67-9EBF-469B-B387-0CCDC45FECFD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D1441FC7-F36D-4F73-A62D-83E842AFE914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98557721-3206-419B-AC3A-DF9A7234D810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C8C8DDB0-4D94-44AB-B7EB-F9DF8FABD489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id="{737B3C56-BF8F-4EED-9E95-09072D8641E7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4BEC0C39-4419-48A6-AE8B-5B176B841F09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F797DCD2-1A35-424C-96EE-366B8FA91F4D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570ADBE3-EFAD-41E3-A62F-D2EE43541D09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3BD88EF4-87B5-4168-B21C-113175D9CB45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B6BEF81F-1D14-40EE-995F-A443023E63E5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9ED4A4B5-B491-413C-8352-09F136761AA3}"/>
              </a:ext>
            </a:extLst>
          </p:cNvPr>
          <p:cNvCxnSpPr>
            <a:cxnSpLocks/>
          </p:cNvCxnSpPr>
          <p:nvPr/>
        </p:nvCxnSpPr>
        <p:spPr>
          <a:xfrm flipV="1">
            <a:off x="8649050" y="2216958"/>
            <a:ext cx="727579" cy="72758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744247B-E97F-4FF8-B7FD-C8F999BE60E8}"/>
              </a:ext>
            </a:extLst>
          </p:cNvPr>
          <p:cNvSpPr txBox="1"/>
          <p:nvPr/>
        </p:nvSpPr>
        <p:spPr>
          <a:xfrm rot="18900000">
            <a:off x="8540762" y="2258438"/>
            <a:ext cx="68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ЦВЕТ</a:t>
            </a:r>
          </a:p>
        </p:txBody>
      </p:sp>
      <p:cxnSp>
        <p:nvCxnSpPr>
          <p:cNvPr id="97" name="Прямая со стрелкой 96">
            <a:extLst>
              <a:ext uri="{FF2B5EF4-FFF2-40B4-BE49-F238E27FC236}">
                <a16:creationId xmlns:a16="http://schemas.microsoft.com/office/drawing/2014/main" id="{403E8FB2-B50C-4F77-B4D6-47E45F2373E4}"/>
              </a:ext>
            </a:extLst>
          </p:cNvPr>
          <p:cNvCxnSpPr>
            <a:cxnSpLocks/>
          </p:cNvCxnSpPr>
          <p:nvPr/>
        </p:nvCxnSpPr>
        <p:spPr>
          <a:xfrm>
            <a:off x="8359766" y="2971170"/>
            <a:ext cx="0" cy="198425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>
            <a:extLst>
              <a:ext uri="{FF2B5EF4-FFF2-40B4-BE49-F238E27FC236}">
                <a16:creationId xmlns:a16="http://schemas.microsoft.com/office/drawing/2014/main" id="{205374A2-A554-486C-8F51-1B997C819176}"/>
              </a:ext>
            </a:extLst>
          </p:cNvPr>
          <p:cNvCxnSpPr>
            <a:cxnSpLocks/>
          </p:cNvCxnSpPr>
          <p:nvPr/>
        </p:nvCxnSpPr>
        <p:spPr>
          <a:xfrm>
            <a:off x="8875209" y="5255447"/>
            <a:ext cx="2004919" cy="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41FD139-F44F-4B05-86DA-88BCD66E7258}"/>
              </a:ext>
            </a:extLst>
          </p:cNvPr>
          <p:cNvSpPr txBox="1"/>
          <p:nvPr/>
        </p:nvSpPr>
        <p:spPr>
          <a:xfrm>
            <a:off x="8851411" y="5370808"/>
            <a:ext cx="2117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СТОЛБЦЫ</a:t>
            </a:r>
            <a:r>
              <a:rPr lang="en-US" dirty="0"/>
              <a:t> (</a:t>
            </a:r>
            <a:r>
              <a:rPr lang="ru-RU" dirty="0"/>
              <a:t>ширина)</a:t>
            </a:r>
          </a:p>
          <a:p>
            <a:pPr algn="ctr"/>
            <a:r>
              <a:rPr lang="en-US" dirty="0"/>
              <a:t>width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392DBD-D6E1-499D-AD20-A9C9FC48EC53}"/>
              </a:ext>
            </a:extLst>
          </p:cNvPr>
          <p:cNvSpPr txBox="1"/>
          <p:nvPr/>
        </p:nvSpPr>
        <p:spPr>
          <a:xfrm rot="16200000">
            <a:off x="7037112" y="3635392"/>
            <a:ext cx="1840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СТРОКИ (высота)</a:t>
            </a:r>
          </a:p>
          <a:p>
            <a:pPr algn="ctr"/>
            <a:r>
              <a:rPr lang="en-US" dirty="0"/>
              <a:t>height</a:t>
            </a:r>
            <a:endParaRPr lang="ru-RU" dirty="0"/>
          </a:p>
        </p:txBody>
      </p:sp>
      <p:sp>
        <p:nvSpPr>
          <p:cNvPr id="22" name="Стрелка: вправо 21">
            <a:extLst>
              <a:ext uri="{FF2B5EF4-FFF2-40B4-BE49-F238E27FC236}">
                <a16:creationId xmlns:a16="http://schemas.microsoft.com/office/drawing/2014/main" id="{FDDFA518-26FD-4B3A-8AF7-E2ED71E4B1E9}"/>
              </a:ext>
            </a:extLst>
          </p:cNvPr>
          <p:cNvSpPr/>
          <p:nvPr/>
        </p:nvSpPr>
        <p:spPr>
          <a:xfrm rot="16200000">
            <a:off x="3168281" y="4298518"/>
            <a:ext cx="1251919" cy="4331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право 22">
            <a:extLst>
              <a:ext uri="{FF2B5EF4-FFF2-40B4-BE49-F238E27FC236}">
                <a16:creationId xmlns:a16="http://schemas.microsoft.com/office/drawing/2014/main" id="{62ED80AD-E4FE-44C8-B4E8-0BD4C921D6E1}"/>
              </a:ext>
            </a:extLst>
          </p:cNvPr>
          <p:cNvSpPr/>
          <p:nvPr/>
        </p:nvSpPr>
        <p:spPr>
          <a:xfrm rot="16200000">
            <a:off x="4361815" y="4305780"/>
            <a:ext cx="1251919" cy="4331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право 23">
            <a:extLst>
              <a:ext uri="{FF2B5EF4-FFF2-40B4-BE49-F238E27FC236}">
                <a16:creationId xmlns:a16="http://schemas.microsoft.com/office/drawing/2014/main" id="{70536CEC-758F-4F44-9797-4E69454EEA94}"/>
              </a:ext>
            </a:extLst>
          </p:cNvPr>
          <p:cNvSpPr/>
          <p:nvPr/>
        </p:nvSpPr>
        <p:spPr>
          <a:xfrm rot="16200000">
            <a:off x="5529807" y="4298517"/>
            <a:ext cx="1251919" cy="4331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4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6D2E9223-FBAD-440B-91F4-567CFC947AF2}"/>
              </a:ext>
            </a:extLst>
          </p:cNvPr>
          <p:cNvGrpSpPr/>
          <p:nvPr/>
        </p:nvGrpSpPr>
        <p:grpSpPr>
          <a:xfrm>
            <a:off x="9044387" y="2770685"/>
            <a:ext cx="2004919" cy="2010884"/>
            <a:chOff x="8875209" y="2164360"/>
            <a:chExt cx="2004919" cy="2010884"/>
          </a:xfrm>
        </p:grpSpPr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848402B6-503B-428C-9056-C16784EE00B4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3" name="Прямоугольник 72">
              <a:extLst>
                <a:ext uri="{FF2B5EF4-FFF2-40B4-BE49-F238E27FC236}">
                  <a16:creationId xmlns:a16="http://schemas.microsoft.com/office/drawing/2014/main" id="{20D143D0-F3E6-4282-ADAE-CC785271446D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id="{7A393F62-E511-493B-B038-72E42719C066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75" name="Прямоугольник 74">
              <a:extLst>
                <a:ext uri="{FF2B5EF4-FFF2-40B4-BE49-F238E27FC236}">
                  <a16:creationId xmlns:a16="http://schemas.microsoft.com/office/drawing/2014/main" id="{B8843A7D-C7C7-4F04-BF63-75BCB8EA26EA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6" name="Прямоугольник 75">
              <a:extLst>
                <a:ext uri="{FF2B5EF4-FFF2-40B4-BE49-F238E27FC236}">
                  <a16:creationId xmlns:a16="http://schemas.microsoft.com/office/drawing/2014/main" id="{07CEE810-4FD1-4DE7-A9AC-508432BE4626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7" name="Прямоугольник 76">
              <a:extLst>
                <a:ext uri="{FF2B5EF4-FFF2-40B4-BE49-F238E27FC236}">
                  <a16:creationId xmlns:a16="http://schemas.microsoft.com/office/drawing/2014/main" id="{F0CE485C-9DA4-40B9-ABFC-3CF69EEF861E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8" name="Прямоугольник 77">
              <a:extLst>
                <a:ext uri="{FF2B5EF4-FFF2-40B4-BE49-F238E27FC236}">
                  <a16:creationId xmlns:a16="http://schemas.microsoft.com/office/drawing/2014/main" id="{9DDC0E26-9DA5-4E65-8DD7-EC2C20D3686F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9" name="Прямоугольник 78">
              <a:extLst>
                <a:ext uri="{FF2B5EF4-FFF2-40B4-BE49-F238E27FC236}">
                  <a16:creationId xmlns:a16="http://schemas.microsoft.com/office/drawing/2014/main" id="{A727B0DE-B1AC-4E4E-9412-CF77B5B8E9DD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0" name="Прямоугольник 79">
              <a:extLst>
                <a:ext uri="{FF2B5EF4-FFF2-40B4-BE49-F238E27FC236}">
                  <a16:creationId xmlns:a16="http://schemas.microsoft.com/office/drawing/2014/main" id="{3C34D271-7D56-44CF-93BE-5E7FE28BCFB3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1" name="Прямоугольник 80">
              <a:extLst>
                <a:ext uri="{FF2B5EF4-FFF2-40B4-BE49-F238E27FC236}">
                  <a16:creationId xmlns:a16="http://schemas.microsoft.com/office/drawing/2014/main" id="{6B05D454-A996-4B30-9625-7F8DE5504697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id="{3D5AADEB-AF42-4C57-879A-B8B7AF23CC86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id="{FC803411-66B0-49D3-A6B3-EF9CA7E7BD72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93DB0ED0-113F-454C-89EE-A0443AFC4966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5" name="Прямоугольник 84">
              <a:extLst>
                <a:ext uri="{FF2B5EF4-FFF2-40B4-BE49-F238E27FC236}">
                  <a16:creationId xmlns:a16="http://schemas.microsoft.com/office/drawing/2014/main" id="{CFC85186-A048-401B-A2CF-9BEC87867665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D301041C-F4EE-450A-B4C7-DD163A040A64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:a16="http://schemas.microsoft.com/office/drawing/2014/main" id="{903D6534-1393-4AF7-AA4D-E401F1A65B53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8" name="Прямоугольник 87">
              <a:extLst>
                <a:ext uri="{FF2B5EF4-FFF2-40B4-BE49-F238E27FC236}">
                  <a16:creationId xmlns:a16="http://schemas.microsoft.com/office/drawing/2014/main" id="{7E2707AC-6AD1-455C-A493-006F0651EAC5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9" name="Прямоугольник 88">
              <a:extLst>
                <a:ext uri="{FF2B5EF4-FFF2-40B4-BE49-F238E27FC236}">
                  <a16:creationId xmlns:a16="http://schemas.microsoft.com/office/drawing/2014/main" id="{3AB81E2B-3A84-406A-A156-51DC9C233609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65A0C116-8AAE-48A5-8562-BA4282831AE0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1" name="Прямоугольник 90">
              <a:extLst>
                <a:ext uri="{FF2B5EF4-FFF2-40B4-BE49-F238E27FC236}">
                  <a16:creationId xmlns:a16="http://schemas.microsoft.com/office/drawing/2014/main" id="{A5AC0A3F-6B5F-4F48-A080-BB8C070E7031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2B68256F-CCB0-46D3-8C0E-8841D56CF56A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3" name="Прямоугольник 92">
              <a:extLst>
                <a:ext uri="{FF2B5EF4-FFF2-40B4-BE49-F238E27FC236}">
                  <a16:creationId xmlns:a16="http://schemas.microsoft.com/office/drawing/2014/main" id="{1373032D-2FA4-404B-B833-3D0BBFD8133E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CD4C013D-7F26-47FC-8887-1A101D763A7E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95" name="Прямоугольник 94">
              <a:extLst>
                <a:ext uri="{FF2B5EF4-FFF2-40B4-BE49-F238E27FC236}">
                  <a16:creationId xmlns:a16="http://schemas.microsoft.com/office/drawing/2014/main" id="{221A699C-D1E8-4A72-A365-F55971945B59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>
              <a:extLst>
                <a:ext uri="{FF2B5EF4-FFF2-40B4-BE49-F238E27FC236}">
                  <a16:creationId xmlns:a16="http://schemas.microsoft.com/office/drawing/2014/main" id="{F1762B59-5B3E-44CB-A9F0-7932D88407E0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Адресация пикселей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481C3D-E35B-4400-9D67-F6894916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433" y="2508768"/>
            <a:ext cx="5780076" cy="347807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4000" dirty="0" err="1">
                <a:latin typeface="Consolas" panose="020B0609020204030204" pitchFamily="49" charset="0"/>
              </a:rPr>
              <a:t>Img</a:t>
            </a:r>
            <a:r>
              <a:rPr lang="en-US" sz="4000" dirty="0">
                <a:latin typeface="Consolas" panose="020B0609020204030204" pitchFamily="49" charset="0"/>
              </a:rPr>
              <a:t>[</a:t>
            </a:r>
            <a:r>
              <a:rPr lang="en-US" sz="4000" dirty="0">
                <a:solidFill>
                  <a:srgbClr val="00B0F0"/>
                </a:solidFill>
                <a:latin typeface="Arial Narrow" panose="020B0606020202030204" pitchFamily="34" charset="0"/>
              </a:rPr>
              <a:t>height</a:t>
            </a:r>
            <a:r>
              <a:rPr lang="en-US" sz="4000" dirty="0">
                <a:latin typeface="Consolas" panose="020B0609020204030204" pitchFamily="49" charset="0"/>
              </a:rPr>
              <a:t>][</a:t>
            </a:r>
            <a:r>
              <a:rPr lang="en-US" sz="4000" dirty="0">
                <a:solidFill>
                  <a:srgbClr val="92D050"/>
                </a:solidFill>
                <a:latin typeface="Arial Narrow" panose="020B0606020202030204" pitchFamily="34" charset="0"/>
              </a:rPr>
              <a:t>width</a:t>
            </a:r>
            <a:r>
              <a:rPr lang="en-US" sz="4000" dirty="0">
                <a:latin typeface="Consolas" panose="020B0609020204030204" pitchFamily="49" charset="0"/>
              </a:rPr>
              <a:t>][</a:t>
            </a:r>
            <a:r>
              <a:rPr lang="en-US" sz="4000" dirty="0">
                <a:solidFill>
                  <a:srgbClr val="FF0000"/>
                </a:solidFill>
                <a:latin typeface="Arial Narrow" panose="020B0606020202030204" pitchFamily="34" charset="0"/>
              </a:rPr>
              <a:t>color</a:t>
            </a:r>
            <a:r>
              <a:rPr lang="en-US" sz="4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endParaRPr lang="en-US" sz="4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4000" dirty="0" err="1">
                <a:latin typeface="Consolas" panose="020B0609020204030204" pitchFamily="49" charset="0"/>
              </a:rPr>
              <a:t>Img</a:t>
            </a:r>
            <a:r>
              <a:rPr lang="en-US" sz="4000" dirty="0">
                <a:latin typeface="Consolas" panose="020B0609020204030204" pitchFamily="49" charset="0"/>
              </a:rPr>
              <a:t>[</a:t>
            </a:r>
            <a:r>
              <a:rPr lang="en-US" sz="4000" dirty="0">
                <a:solidFill>
                  <a:srgbClr val="00B0F0"/>
                </a:solidFill>
                <a:latin typeface="Arial Narrow" panose="020B0606020202030204" pitchFamily="34" charset="0"/>
              </a:rPr>
              <a:t>0</a:t>
            </a:r>
            <a:r>
              <a:rPr lang="en-US" sz="4000" dirty="0">
                <a:latin typeface="Consolas" panose="020B0609020204030204" pitchFamily="49" charset="0"/>
              </a:rPr>
              <a:t>][</a:t>
            </a:r>
            <a:r>
              <a:rPr lang="ru-RU" sz="4000" dirty="0">
                <a:solidFill>
                  <a:srgbClr val="92D050"/>
                </a:solidFill>
                <a:latin typeface="Arial Narrow" panose="020B0606020202030204" pitchFamily="34" charset="0"/>
              </a:rPr>
              <a:t>4</a:t>
            </a:r>
            <a:r>
              <a:rPr lang="en-US" sz="4000" dirty="0">
                <a:latin typeface="Consolas" panose="020B0609020204030204" pitchFamily="49" charset="0"/>
              </a:rPr>
              <a:t>][</a:t>
            </a:r>
            <a:r>
              <a:rPr lang="en-US" sz="4000" dirty="0">
                <a:solidFill>
                  <a:schemeClr val="bg1"/>
                </a:solidFill>
                <a:highlight>
                  <a:srgbClr val="FF0000"/>
                </a:highlight>
                <a:latin typeface="Arial Narrow" panose="020B0606020202030204" pitchFamily="34" charset="0"/>
              </a:rPr>
              <a:t> 255,0,0 </a:t>
            </a:r>
            <a:r>
              <a:rPr lang="en-US" sz="4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endParaRPr lang="en-US" sz="4000" dirty="0">
              <a:latin typeface="Consolas" panose="020B0609020204030204" pitchFamily="49" charset="0"/>
            </a:endParaRP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36B19B91-2FE4-480D-BB20-4C5894E14A63}"/>
              </a:ext>
            </a:extLst>
          </p:cNvPr>
          <p:cNvGrpSpPr/>
          <p:nvPr/>
        </p:nvGrpSpPr>
        <p:grpSpPr>
          <a:xfrm>
            <a:off x="8960497" y="2858462"/>
            <a:ext cx="2004919" cy="2010884"/>
            <a:chOff x="8875209" y="2164360"/>
            <a:chExt cx="2004919" cy="2010884"/>
          </a:xfrm>
        </p:grpSpPr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7825AC44-5A34-4CB5-8282-BFFDEAA391EE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4E6C248C-AE99-4BBF-90D8-CD7455FA965D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A97711B4-BD72-4AB9-A988-DEBBBEC7AF11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2536EFA5-3EA8-4A4D-80EA-E4372D89B935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id="{462883CD-0795-4C57-9F79-341CC985C480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78CAD4F1-4E39-43FB-B99C-BD92506FFE98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9A9219B2-0A4C-41A8-9E39-A5305571C88A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id="{E4AF8DDC-FD2B-4246-8A3E-64E8EC46F239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38961A3F-9DEF-4A6C-969A-DD39E450D22E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560ADD22-1BD5-4D61-B97B-9E165AB403DF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E662B566-E1E9-4C78-90E2-A46A775D0CFB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BBA73970-625F-4B45-BA44-81D3C8AA921C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0641B4A6-8990-4411-8E5F-E946F8CD187E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824F2B18-AFA5-44E0-A084-CBB802E3832D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D1DA7836-3E84-4CCB-89AA-7F4581BBD75A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06FBB767-0983-4C68-872B-D056A57B55B6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E40948FC-FCD1-49F9-BB86-CD068CD13BF1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2EF1A3D4-8B52-42B2-AD36-0389F201753B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4565B42B-49D1-4E3F-8AFC-E98540C05B84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72BC5F91-46C8-465D-A8AA-82110BFE5B3A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1AAD8EF8-E3C3-427D-9666-F0D6473D0A72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DBF421A2-BFBA-4BC0-980C-36D6D6E4BE3D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56361876-AF58-4881-86E0-D877DDFB5F34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A58C4A8-F549-4F70-9A3D-1AE8DC218FB5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8F23AF2E-B634-4F52-B6C5-72FE6965357E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9833460B-5113-460F-8FAB-A28542501193}"/>
              </a:ext>
            </a:extLst>
          </p:cNvPr>
          <p:cNvGrpSpPr/>
          <p:nvPr/>
        </p:nvGrpSpPr>
        <p:grpSpPr>
          <a:xfrm>
            <a:off x="8875209" y="2944537"/>
            <a:ext cx="2004919" cy="2010884"/>
            <a:chOff x="8875209" y="2164360"/>
            <a:chExt cx="2004919" cy="2010884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4EE10B77-8C4D-4421-88BA-E87EA6CC7590}"/>
                </a:ext>
              </a:extLst>
            </p:cNvPr>
            <p:cNvSpPr/>
            <p:nvPr/>
          </p:nvSpPr>
          <p:spPr>
            <a:xfrm flipH="1">
              <a:off x="8875209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1470B2AA-96C1-495E-8637-74B3BE6C97EC}"/>
                </a:ext>
              </a:extLst>
            </p:cNvPr>
            <p:cNvSpPr/>
            <p:nvPr/>
          </p:nvSpPr>
          <p:spPr>
            <a:xfrm flipH="1">
              <a:off x="9280068" y="2164360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9B849A50-3291-4FD9-94E5-846EF45CD3BD}"/>
                </a:ext>
              </a:extLst>
            </p:cNvPr>
            <p:cNvSpPr/>
            <p:nvPr/>
          </p:nvSpPr>
          <p:spPr>
            <a:xfrm flipH="1">
              <a:off x="9677828" y="2164361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B9CAF95-E017-44F4-B54B-ADD7511ABEAA}"/>
                </a:ext>
              </a:extLst>
            </p:cNvPr>
            <p:cNvSpPr/>
            <p:nvPr/>
          </p:nvSpPr>
          <p:spPr>
            <a:xfrm flipH="1">
              <a:off x="10074298" y="2164361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493292D7-3C2D-4B23-806C-864B5A6A41AA}"/>
                </a:ext>
              </a:extLst>
            </p:cNvPr>
            <p:cNvSpPr/>
            <p:nvPr/>
          </p:nvSpPr>
          <p:spPr>
            <a:xfrm flipH="1">
              <a:off x="10479157" y="2164361"/>
              <a:ext cx="400971" cy="40097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4FF6ADAC-21F8-482A-8D7E-CF862EDE37F3}"/>
                </a:ext>
              </a:extLst>
            </p:cNvPr>
            <p:cNvSpPr/>
            <p:nvPr/>
          </p:nvSpPr>
          <p:spPr>
            <a:xfrm flipH="1">
              <a:off x="8875209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5805D10E-AD96-42C3-B227-C89FF7D15D95}"/>
                </a:ext>
              </a:extLst>
            </p:cNvPr>
            <p:cNvSpPr/>
            <p:nvPr/>
          </p:nvSpPr>
          <p:spPr>
            <a:xfrm flipH="1">
              <a:off x="9280068" y="2569218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465AE64F-D744-49C2-81AB-48233BF45F79}"/>
                </a:ext>
              </a:extLst>
            </p:cNvPr>
            <p:cNvSpPr/>
            <p:nvPr/>
          </p:nvSpPr>
          <p:spPr>
            <a:xfrm flipH="1">
              <a:off x="9677828" y="2569219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139BF3A7-5266-476A-A940-9CE5D804E576}"/>
                </a:ext>
              </a:extLst>
            </p:cNvPr>
            <p:cNvSpPr/>
            <p:nvPr/>
          </p:nvSpPr>
          <p:spPr>
            <a:xfrm flipH="1">
              <a:off x="10074298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4717E93C-A897-412E-AE1B-FA65E2106D1E}"/>
                </a:ext>
              </a:extLst>
            </p:cNvPr>
            <p:cNvSpPr/>
            <p:nvPr/>
          </p:nvSpPr>
          <p:spPr>
            <a:xfrm flipH="1">
              <a:off x="10479157" y="2569219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7AB1CF05-2153-4D12-9924-77EA561972E7}"/>
                </a:ext>
              </a:extLst>
            </p:cNvPr>
            <p:cNvSpPr/>
            <p:nvPr/>
          </p:nvSpPr>
          <p:spPr>
            <a:xfrm flipH="1">
              <a:off x="8875209" y="2969317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13D97668-F914-479E-AFF3-3915B3D9AB13}"/>
                </a:ext>
              </a:extLst>
            </p:cNvPr>
            <p:cNvSpPr/>
            <p:nvPr/>
          </p:nvSpPr>
          <p:spPr>
            <a:xfrm flipH="1">
              <a:off x="9280068" y="2969317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489D03E5-7488-4D6A-A38E-AA05A970CC80}"/>
                </a:ext>
              </a:extLst>
            </p:cNvPr>
            <p:cNvSpPr/>
            <p:nvPr/>
          </p:nvSpPr>
          <p:spPr>
            <a:xfrm flipH="1">
              <a:off x="9677828" y="2969318"/>
              <a:ext cx="400971" cy="400971"/>
            </a:xfrm>
            <a:prstGeom prst="rect">
              <a:avLst/>
            </a:prstGeom>
            <a:solidFill>
              <a:srgbClr val="FF80C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83CC39F-5CD9-4880-AEA6-E3CF96EAA875}"/>
                </a:ext>
              </a:extLst>
            </p:cNvPr>
            <p:cNvSpPr/>
            <p:nvPr/>
          </p:nvSpPr>
          <p:spPr>
            <a:xfrm flipH="1">
              <a:off x="10074298" y="2969318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44D1DE56-D0E6-4C57-B963-4D052F8EFCA2}"/>
                </a:ext>
              </a:extLst>
            </p:cNvPr>
            <p:cNvSpPr/>
            <p:nvPr/>
          </p:nvSpPr>
          <p:spPr>
            <a:xfrm flipH="1">
              <a:off x="10479157" y="2969318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1D8CAA67-9EBF-469B-B387-0CCDC45FECFD}"/>
                </a:ext>
              </a:extLst>
            </p:cNvPr>
            <p:cNvSpPr/>
            <p:nvPr/>
          </p:nvSpPr>
          <p:spPr>
            <a:xfrm flipH="1">
              <a:off x="8875209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D1441FC7-F36D-4F73-A62D-83E842AFE914}"/>
                </a:ext>
              </a:extLst>
            </p:cNvPr>
            <p:cNvSpPr/>
            <p:nvPr/>
          </p:nvSpPr>
          <p:spPr>
            <a:xfrm flipH="1">
              <a:off x="9280068" y="3374175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98557721-3206-419B-AC3A-DF9A7234D810}"/>
                </a:ext>
              </a:extLst>
            </p:cNvPr>
            <p:cNvSpPr/>
            <p:nvPr/>
          </p:nvSpPr>
          <p:spPr>
            <a:xfrm flipH="1">
              <a:off x="9677828" y="3374176"/>
              <a:ext cx="400971" cy="400971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/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C8C8DDB0-4D94-44AB-B7EB-F9DF8FABD489}"/>
                </a:ext>
              </a:extLst>
            </p:cNvPr>
            <p:cNvSpPr/>
            <p:nvPr/>
          </p:nvSpPr>
          <p:spPr>
            <a:xfrm flipH="1">
              <a:off x="10074298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id="{737B3C56-BF8F-4EED-9E95-09072D8641E7}"/>
                </a:ext>
              </a:extLst>
            </p:cNvPr>
            <p:cNvSpPr/>
            <p:nvPr/>
          </p:nvSpPr>
          <p:spPr>
            <a:xfrm flipH="1">
              <a:off x="10479157" y="3374176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4BEC0C39-4419-48A6-AE8B-5B176B841F09}"/>
                </a:ext>
              </a:extLst>
            </p:cNvPr>
            <p:cNvSpPr/>
            <p:nvPr/>
          </p:nvSpPr>
          <p:spPr>
            <a:xfrm flipH="1">
              <a:off x="8875209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F797DCD2-1A35-424C-96EE-366B8FA91F4D}"/>
                </a:ext>
              </a:extLst>
            </p:cNvPr>
            <p:cNvSpPr/>
            <p:nvPr/>
          </p:nvSpPr>
          <p:spPr>
            <a:xfrm flipH="1">
              <a:off x="9280068" y="3774272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570ADBE3-EFAD-41E3-A62F-D2EE43541D09}"/>
                </a:ext>
              </a:extLst>
            </p:cNvPr>
            <p:cNvSpPr/>
            <p:nvPr/>
          </p:nvSpPr>
          <p:spPr>
            <a:xfrm flipH="1">
              <a:off x="9677828" y="3774273"/>
              <a:ext cx="400971" cy="400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3BD88EF4-87B5-4168-B21C-113175D9CB45}"/>
                </a:ext>
              </a:extLst>
            </p:cNvPr>
            <p:cNvSpPr/>
            <p:nvPr/>
          </p:nvSpPr>
          <p:spPr>
            <a:xfrm flipH="1">
              <a:off x="10074298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B6BEF81F-1D14-40EE-995F-A443023E63E5}"/>
                </a:ext>
              </a:extLst>
            </p:cNvPr>
            <p:cNvSpPr/>
            <p:nvPr/>
          </p:nvSpPr>
          <p:spPr>
            <a:xfrm flipH="1">
              <a:off x="10479157" y="3774273"/>
              <a:ext cx="400971" cy="40097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9ED4A4B5-B491-413C-8352-09F136761AA3}"/>
              </a:ext>
            </a:extLst>
          </p:cNvPr>
          <p:cNvCxnSpPr>
            <a:cxnSpLocks/>
          </p:cNvCxnSpPr>
          <p:nvPr/>
        </p:nvCxnSpPr>
        <p:spPr>
          <a:xfrm flipV="1">
            <a:off x="8649050" y="2216958"/>
            <a:ext cx="727579" cy="72758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744247B-E97F-4FF8-B7FD-C8F999BE60E8}"/>
              </a:ext>
            </a:extLst>
          </p:cNvPr>
          <p:cNvSpPr txBox="1"/>
          <p:nvPr/>
        </p:nvSpPr>
        <p:spPr>
          <a:xfrm rot="18900000">
            <a:off x="8540762" y="2258438"/>
            <a:ext cx="68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ЦВЕТ</a:t>
            </a:r>
          </a:p>
        </p:txBody>
      </p:sp>
      <p:cxnSp>
        <p:nvCxnSpPr>
          <p:cNvPr id="97" name="Прямая со стрелкой 96">
            <a:extLst>
              <a:ext uri="{FF2B5EF4-FFF2-40B4-BE49-F238E27FC236}">
                <a16:creationId xmlns:a16="http://schemas.microsoft.com/office/drawing/2014/main" id="{403E8FB2-B50C-4F77-B4D6-47E45F2373E4}"/>
              </a:ext>
            </a:extLst>
          </p:cNvPr>
          <p:cNvCxnSpPr>
            <a:cxnSpLocks/>
          </p:cNvCxnSpPr>
          <p:nvPr/>
        </p:nvCxnSpPr>
        <p:spPr>
          <a:xfrm>
            <a:off x="8359766" y="2971170"/>
            <a:ext cx="0" cy="198425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>
            <a:extLst>
              <a:ext uri="{FF2B5EF4-FFF2-40B4-BE49-F238E27FC236}">
                <a16:creationId xmlns:a16="http://schemas.microsoft.com/office/drawing/2014/main" id="{205374A2-A554-486C-8F51-1B997C819176}"/>
              </a:ext>
            </a:extLst>
          </p:cNvPr>
          <p:cNvCxnSpPr>
            <a:cxnSpLocks/>
          </p:cNvCxnSpPr>
          <p:nvPr/>
        </p:nvCxnSpPr>
        <p:spPr>
          <a:xfrm>
            <a:off x="8875209" y="5255447"/>
            <a:ext cx="2004919" cy="0"/>
          </a:xfrm>
          <a:prstGeom prst="straightConnector1">
            <a:avLst/>
          </a:prstGeom>
          <a:ln w="12700">
            <a:solidFill>
              <a:srgbClr val="00B0F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41FD139-F44F-4B05-86DA-88BCD66E7258}"/>
              </a:ext>
            </a:extLst>
          </p:cNvPr>
          <p:cNvSpPr txBox="1"/>
          <p:nvPr/>
        </p:nvSpPr>
        <p:spPr>
          <a:xfrm>
            <a:off x="8851411" y="5370808"/>
            <a:ext cx="2117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СТОЛБЦЫ</a:t>
            </a:r>
            <a:r>
              <a:rPr lang="en-US" dirty="0"/>
              <a:t> (</a:t>
            </a:r>
            <a:r>
              <a:rPr lang="ru-RU" dirty="0"/>
              <a:t>ширина)</a:t>
            </a:r>
          </a:p>
          <a:p>
            <a:pPr algn="ctr"/>
            <a:r>
              <a:rPr lang="en-US" dirty="0"/>
              <a:t>width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392DBD-D6E1-499D-AD20-A9C9FC48EC53}"/>
              </a:ext>
            </a:extLst>
          </p:cNvPr>
          <p:cNvSpPr txBox="1"/>
          <p:nvPr/>
        </p:nvSpPr>
        <p:spPr>
          <a:xfrm rot="16200000">
            <a:off x="7037112" y="3635392"/>
            <a:ext cx="1840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СТРОКИ (высота)</a:t>
            </a:r>
          </a:p>
          <a:p>
            <a:pPr algn="ctr"/>
            <a:r>
              <a:rPr lang="en-US" dirty="0"/>
              <a:t>height</a:t>
            </a:r>
            <a:endParaRPr lang="ru-RU" dirty="0"/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F534184C-9AED-4214-9E8B-D0706B301E9B}"/>
              </a:ext>
            </a:extLst>
          </p:cNvPr>
          <p:cNvCxnSpPr/>
          <p:nvPr/>
        </p:nvCxnSpPr>
        <p:spPr>
          <a:xfrm flipH="1">
            <a:off x="2377440" y="2990034"/>
            <a:ext cx="4417996" cy="0"/>
          </a:xfrm>
          <a:prstGeom prst="straightConnector1">
            <a:avLst/>
          </a:prstGeom>
          <a:ln w="412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2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3311126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Модели </a:t>
            </a:r>
            <a:r>
              <a:rPr lang="en-US" dirty="0"/>
              <a:t>RGB</a:t>
            </a:r>
            <a:r>
              <a:rPr lang="ru-RU" dirty="0"/>
              <a:t>, </a:t>
            </a:r>
            <a:r>
              <a:rPr lang="en-US" dirty="0"/>
              <a:t>CMYK</a:t>
            </a:r>
            <a:endParaRPr lang="ru-RU" dirty="0"/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93E3DC21-3D0A-4770-A2BC-892DA26943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862218"/>
              </p:ext>
            </p:extLst>
          </p:nvPr>
        </p:nvGraphicFramePr>
        <p:xfrm>
          <a:off x="3642519" y="1527816"/>
          <a:ext cx="4906961" cy="4761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9815760" imgH="9485640" progId="Photoshop.Image.13">
                  <p:embed/>
                </p:oleObj>
              </mc:Choice>
              <mc:Fallback>
                <p:oleObj name="Image" r:id="rId2" imgW="9815760" imgH="94856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42519" y="1527816"/>
                        <a:ext cx="4906961" cy="47618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5114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RGB </a:t>
            </a:r>
            <a:r>
              <a:rPr lang="ru-RU" dirty="0"/>
              <a:t>в производстве </a:t>
            </a:r>
            <a:r>
              <a:rPr lang="en-US" dirty="0"/>
              <a:t>LED</a:t>
            </a:r>
            <a:r>
              <a:rPr lang="ru-RU" dirty="0"/>
              <a:t>-панелей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11013B-F492-4FFC-8EB4-570D62F92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12" y="2219325"/>
            <a:ext cx="8867775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283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1D2CE-6625-4B7C-A4D0-E3DEB52C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Нормализация изображений (</a:t>
            </a:r>
            <a:r>
              <a:rPr lang="en-US" dirty="0"/>
              <a:t>Levels)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60C9698-0843-40E8-9609-DAD12E701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252" y="1690688"/>
            <a:ext cx="3810000" cy="46672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18010D-3EF9-456C-990D-B83FE656BC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750" y="1690688"/>
            <a:ext cx="38100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8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1D2CE-6625-4B7C-A4D0-E3DEB52C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Нормализация изображений (</a:t>
            </a:r>
            <a:r>
              <a:rPr lang="en-US" dirty="0"/>
              <a:t>Levels)</a:t>
            </a:r>
            <a:endParaRPr lang="ru-RU" dirty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D68ED74-86CF-4898-9910-B7AB4B79B7D4}"/>
              </a:ext>
            </a:extLst>
          </p:cNvPr>
          <p:cNvCxnSpPr/>
          <p:nvPr/>
        </p:nvCxnSpPr>
        <p:spPr>
          <a:xfrm flipV="1">
            <a:off x="3771900" y="2000250"/>
            <a:ext cx="0" cy="300037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E2F8C5AF-A906-4384-9CCD-09753D5980C3}"/>
              </a:ext>
            </a:extLst>
          </p:cNvPr>
          <p:cNvCxnSpPr/>
          <p:nvPr/>
        </p:nvCxnSpPr>
        <p:spPr>
          <a:xfrm flipV="1">
            <a:off x="7915275" y="2000250"/>
            <a:ext cx="0" cy="300037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ъект 3">
            <a:extLst>
              <a:ext uri="{FF2B5EF4-FFF2-40B4-BE49-F238E27FC236}">
                <a16:creationId xmlns:a16="http://schemas.microsoft.com/office/drawing/2014/main" id="{388CDACC-BA3E-4145-BC8D-4C7529EC1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993" y="5298790"/>
            <a:ext cx="6242582" cy="503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0           64           128             192           256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DBC1E46-B809-4B32-BD6B-D485A3F25225}"/>
              </a:ext>
            </a:extLst>
          </p:cNvPr>
          <p:cNvSpPr/>
          <p:nvPr/>
        </p:nvSpPr>
        <p:spPr>
          <a:xfrm>
            <a:off x="3102344" y="5000625"/>
            <a:ext cx="5581851" cy="18573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B762AF7-C71D-42D0-883D-7DEB02E9B53D}"/>
              </a:ext>
            </a:extLst>
          </p:cNvPr>
          <p:cNvSpPr/>
          <p:nvPr/>
        </p:nvSpPr>
        <p:spPr>
          <a:xfrm>
            <a:off x="3771900" y="2390775"/>
            <a:ext cx="4143353" cy="260985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49C76EFF-5074-4ACE-B177-D9E8FFEF1A69}"/>
              </a:ext>
            </a:extLst>
          </p:cNvPr>
          <p:cNvCxnSpPr/>
          <p:nvPr/>
        </p:nvCxnSpPr>
        <p:spPr>
          <a:xfrm flipH="1">
            <a:off x="3102344" y="3419475"/>
            <a:ext cx="669556" cy="0"/>
          </a:xfrm>
          <a:prstGeom prst="straightConnector1">
            <a:avLst/>
          </a:prstGeom>
          <a:ln w="9525">
            <a:solidFill>
              <a:srgbClr val="C0000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E8922726-A50D-45D8-A16B-5A13988EEE2A}"/>
              </a:ext>
            </a:extLst>
          </p:cNvPr>
          <p:cNvCxnSpPr>
            <a:cxnSpLocks/>
          </p:cNvCxnSpPr>
          <p:nvPr/>
        </p:nvCxnSpPr>
        <p:spPr>
          <a:xfrm flipH="1">
            <a:off x="7912469" y="3419475"/>
            <a:ext cx="771726" cy="0"/>
          </a:xfrm>
          <a:prstGeom prst="straightConnector1">
            <a:avLst/>
          </a:prstGeom>
          <a:ln w="9525">
            <a:solidFill>
              <a:srgbClr val="C00000"/>
            </a:solidFill>
            <a:prstDash val="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782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1D2CE-6625-4B7C-A4D0-E3DEB52C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мы </a:t>
            </a:r>
            <a:r>
              <a:rPr lang="ru-RU" dirty="0">
                <a:solidFill>
                  <a:srgbClr val="C00000"/>
                </a:solidFill>
              </a:rPr>
              <a:t>рассмотрим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0262F6-AB73-417F-86DC-BBD16A193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12232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Из чего состоит картинка?</a:t>
            </a:r>
          </a:p>
          <a:p>
            <a:r>
              <a:rPr lang="ru-RU" dirty="0"/>
              <a:t>Представление картинки с точки зрения программиста</a:t>
            </a:r>
          </a:p>
          <a:p>
            <a:r>
              <a:rPr lang="ru-RU" dirty="0"/>
              <a:t>Создание простейших черно-белых и цветных изображений</a:t>
            </a:r>
          </a:p>
          <a:p>
            <a:r>
              <a:rPr lang="ru-RU" dirty="0"/>
              <a:t>Методы простейшей обработки изображений</a:t>
            </a:r>
          </a:p>
          <a:p>
            <a:r>
              <a:rPr lang="ru-RU" dirty="0"/>
              <a:t>Наложим водяные знаки (</a:t>
            </a:r>
            <a:r>
              <a:rPr lang="ru-RU" dirty="0" err="1"/>
              <a:t>ватермарки</a:t>
            </a:r>
            <a:r>
              <a:rPr lang="ru-RU" dirty="0"/>
              <a:t>) на изображения двумя способами</a:t>
            </a:r>
          </a:p>
          <a:p>
            <a:r>
              <a:rPr lang="ru-RU" dirty="0"/>
              <a:t>Поработаем с прозрачностью</a:t>
            </a:r>
          </a:p>
          <a:p>
            <a:r>
              <a:rPr lang="ru-RU" dirty="0"/>
              <a:t>Научимся генерировать изображение номерного знака автомобиля</a:t>
            </a:r>
          </a:p>
        </p:txBody>
      </p:sp>
    </p:spTree>
    <p:extLst>
      <p:ext uri="{BB962C8B-B14F-4D97-AF65-F5344CB8AC3E}">
        <p14:creationId xmlns:p14="http://schemas.microsoft.com/office/powerpoint/2010/main" val="232881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5D800-D72F-49F0-9B92-C8DC4DD9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Алгоритм работы </a:t>
            </a:r>
            <a:r>
              <a:rPr lang="ru-RU" dirty="0" err="1"/>
              <a:t>автоуровней</a:t>
            </a:r>
            <a:r>
              <a:rPr lang="ru-RU" dirty="0"/>
              <a:t> (</a:t>
            </a:r>
            <a:r>
              <a:rPr lang="en-US" dirty="0"/>
              <a:t>Auto Levels)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C47C0-9F7E-428A-9C7D-D8F2CF72C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/>
              <a:t>Найдем наиболее темную точку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Сдвинем яркость точек к самому темному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Найдем наиболее светлую точку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Растянем к белому путем умножения на коэффициент</a:t>
            </a:r>
          </a:p>
        </p:txBody>
      </p:sp>
    </p:spTree>
    <p:extLst>
      <p:ext uri="{BB962C8B-B14F-4D97-AF65-F5344CB8AC3E}">
        <p14:creationId xmlns:p14="http://schemas.microsoft.com/office/powerpoint/2010/main" val="3442230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5D800-D72F-49F0-9B92-C8DC4DD9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Сдвиг яркости точек к самому темному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C47C0-9F7E-428A-9C7D-D8F2CF72C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Допустим, самая темная точка – это значение 30.</a:t>
            </a:r>
          </a:p>
          <a:p>
            <a:pPr marL="0" indent="0">
              <a:buNone/>
            </a:pPr>
            <a:r>
              <a:rPr lang="ru-RU" sz="3600" dirty="0"/>
              <a:t>Соответственно, у значения каждой точки необходимо вычесть 30, чтобы самая темная точка стала совершенно черной, то есть имела значение 0.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0916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5D800-D72F-49F0-9B92-C8DC4DD9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Растягивание к белому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C47C0-9F7E-428A-9C7D-D8F2CF72C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Допустим, самый светлый пиксель имеет значение 210. При этом белому цвету соответствует значение 255.</a:t>
            </a:r>
          </a:p>
          <a:p>
            <a:pPr marL="0" indent="0">
              <a:buNone/>
            </a:pPr>
            <a:r>
              <a:rPr lang="ru-RU" sz="3600" dirty="0"/>
              <a:t>К = 255 / 210 = 1,21</a:t>
            </a:r>
          </a:p>
          <a:p>
            <a:pPr marL="0" indent="0">
              <a:buNone/>
            </a:pPr>
            <a:r>
              <a:rPr lang="ru-RU" sz="3600" dirty="0"/>
              <a:t>Теперь значения всех пикселей умножим на этот коэффициент для растягивания к белому.</a:t>
            </a:r>
          </a:p>
        </p:txBody>
      </p:sp>
    </p:spTree>
    <p:extLst>
      <p:ext uri="{BB962C8B-B14F-4D97-AF65-F5344CB8AC3E}">
        <p14:creationId xmlns:p14="http://schemas.microsoft.com/office/powerpoint/2010/main" val="3792322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13970494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Наложение </a:t>
            </a:r>
            <a:r>
              <a:rPr lang="en-US" dirty="0"/>
              <a:t>watermark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F9F06E2-9106-4535-A0F6-EBA7F17BDD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619250"/>
            <a:ext cx="5715000" cy="4572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158399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Управление прозрачностью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B66FF4-7697-4059-985C-F1BF6E038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1" y="2476500"/>
            <a:ext cx="1905000" cy="1905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B58287-38D8-40BC-8EF3-30CBC44AA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2476500"/>
            <a:ext cx="1905000" cy="1905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9D4F13-E432-4A30-A3BA-F89340B26ED6}"/>
              </a:ext>
            </a:extLst>
          </p:cNvPr>
          <p:cNvSpPr txBox="1"/>
          <p:nvPr/>
        </p:nvSpPr>
        <p:spPr>
          <a:xfrm>
            <a:off x="1288875" y="4600575"/>
            <a:ext cx="473745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RGBA</a:t>
            </a:r>
            <a:endParaRPr lang="ru-RU" sz="2800" b="1" dirty="0"/>
          </a:p>
          <a:p>
            <a:pPr algn="ctr"/>
            <a:r>
              <a:rPr lang="en-US" dirty="0"/>
              <a:t>4x8-bit pixels, true color with transparency mask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C568D6-68FA-4023-B1DA-5E79F888A806}"/>
              </a:ext>
            </a:extLst>
          </p:cNvPr>
          <p:cNvSpPr txBox="1"/>
          <p:nvPr/>
        </p:nvSpPr>
        <p:spPr>
          <a:xfrm>
            <a:off x="7139114" y="4600574"/>
            <a:ext cx="279057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L</a:t>
            </a:r>
            <a:endParaRPr lang="ru-RU" sz="2800" b="1" dirty="0"/>
          </a:p>
          <a:p>
            <a:pPr algn="ctr"/>
            <a:r>
              <a:rPr lang="en-US" dirty="0"/>
              <a:t>8-bit pixels, black and white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512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Управление прозрачностью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B66FF4-7697-4059-985C-F1BF6E038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1" y="2476500"/>
            <a:ext cx="1905000" cy="1905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B58287-38D8-40BC-8EF3-30CBC44AAB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2476500"/>
            <a:ext cx="1905000" cy="1905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9D4F13-E432-4A30-A3BA-F89340B26ED6}"/>
              </a:ext>
            </a:extLst>
          </p:cNvPr>
          <p:cNvSpPr txBox="1"/>
          <p:nvPr/>
        </p:nvSpPr>
        <p:spPr>
          <a:xfrm>
            <a:off x="1288875" y="4600575"/>
            <a:ext cx="473745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RGBA</a:t>
            </a:r>
            <a:endParaRPr lang="ru-RU" sz="2800" b="1" dirty="0"/>
          </a:p>
          <a:p>
            <a:pPr algn="ctr"/>
            <a:r>
              <a:rPr lang="en-US" dirty="0"/>
              <a:t>4x8-bit pixels, true color with transparency mask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C568D6-68FA-4023-B1DA-5E79F888A806}"/>
              </a:ext>
            </a:extLst>
          </p:cNvPr>
          <p:cNvSpPr txBox="1"/>
          <p:nvPr/>
        </p:nvSpPr>
        <p:spPr>
          <a:xfrm>
            <a:off x="7139114" y="4600574"/>
            <a:ext cx="279057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L</a:t>
            </a:r>
            <a:endParaRPr lang="ru-RU" sz="2800" b="1" dirty="0"/>
          </a:p>
          <a:p>
            <a:pPr algn="ctr"/>
            <a:r>
              <a:rPr lang="en-US" dirty="0"/>
              <a:t>8-bit pixels, black and white</a:t>
            </a: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3F7FD55-057E-447F-B17F-42A20BE80D86}"/>
              </a:ext>
            </a:extLst>
          </p:cNvPr>
          <p:cNvSpPr/>
          <p:nvPr/>
        </p:nvSpPr>
        <p:spPr>
          <a:xfrm>
            <a:off x="7139114" y="1933575"/>
            <a:ext cx="2790571" cy="375285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24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5D800-D72F-49F0-9B92-C8DC4DD9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Наложение </a:t>
            </a:r>
            <a:r>
              <a:rPr lang="en-US" dirty="0"/>
              <a:t>watermark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C47C0-9F7E-428A-9C7D-D8F2CF72C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499674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/>
              <a:t>Загружаем цветное изображение. Каждый пиксель в формате </a:t>
            </a:r>
            <a:r>
              <a:rPr lang="en-US" sz="3600" dirty="0"/>
              <a:t>[ R, G, B ]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Загружаем черно-белое изображение </a:t>
            </a:r>
            <a:r>
              <a:rPr lang="ru-RU" sz="3600" dirty="0" err="1"/>
              <a:t>ватермарки</a:t>
            </a: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Вычитаем значение каждого пикселя </a:t>
            </a:r>
            <a:r>
              <a:rPr lang="ru-RU" sz="3600" dirty="0" err="1"/>
              <a:t>ватермарки</a:t>
            </a:r>
            <a:r>
              <a:rPr lang="ru-RU" sz="3600" dirty="0"/>
              <a:t> из пикселей, на которые идет наложение. При этом значение пикселя </a:t>
            </a:r>
            <a:r>
              <a:rPr lang="ru-RU" sz="3600" dirty="0" err="1"/>
              <a:t>ватермарки</a:t>
            </a:r>
            <a:r>
              <a:rPr lang="ru-RU" sz="3600" dirty="0"/>
              <a:t> инвертируем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Используем коэффициент прозрачности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15029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5D800-D72F-49F0-9B92-C8DC4DD9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Наложение </a:t>
            </a:r>
            <a:r>
              <a:rPr lang="en-US" dirty="0"/>
              <a:t>watermark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1C47C0-9F7E-428A-9C7D-D8F2CF72C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Например:</a:t>
            </a:r>
          </a:p>
          <a:p>
            <a:pPr marL="0" indent="0">
              <a:buNone/>
            </a:pPr>
            <a:r>
              <a:rPr lang="ru-RU" dirty="0"/>
              <a:t>        </a:t>
            </a:r>
            <a:r>
              <a:rPr lang="en-US" dirty="0"/>
              <a:t>[ </a:t>
            </a:r>
            <a:r>
              <a:rPr lang="en-US" dirty="0">
                <a:solidFill>
                  <a:srgbClr val="FF0000"/>
                </a:solidFill>
              </a:rPr>
              <a:t>165</a:t>
            </a:r>
            <a:r>
              <a:rPr lang="en-US" dirty="0"/>
              <a:t>, </a:t>
            </a:r>
            <a:r>
              <a:rPr lang="en-US" dirty="0">
                <a:solidFill>
                  <a:srgbClr val="00B050"/>
                </a:solidFill>
              </a:rPr>
              <a:t>133</a:t>
            </a:r>
            <a:r>
              <a:rPr lang="en-US" dirty="0"/>
              <a:t>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92</a:t>
            </a:r>
            <a:r>
              <a:rPr lang="en-US" dirty="0"/>
              <a:t> ] – </a:t>
            </a:r>
            <a:r>
              <a:rPr lang="ru-RU" dirty="0"/>
              <a:t>значение пикселя на фото кота</a:t>
            </a:r>
          </a:p>
          <a:p>
            <a:pPr marL="0" indent="0">
              <a:buNone/>
            </a:pPr>
            <a:r>
              <a:rPr lang="ru-RU" dirty="0"/>
              <a:t>        </a:t>
            </a:r>
            <a:r>
              <a:rPr lang="en-US" dirty="0"/>
              <a:t>[ 166 ] – </a:t>
            </a:r>
            <a:r>
              <a:rPr lang="ru-RU" dirty="0"/>
              <a:t>значение пикселя на </a:t>
            </a:r>
            <a:r>
              <a:rPr lang="ru-RU" dirty="0" err="1"/>
              <a:t>ватермарке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        2 – коэффициент прозрачности (50%)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R</a:t>
            </a:r>
            <a:r>
              <a:rPr lang="en-US" dirty="0">
                <a:latin typeface="Consolas" panose="020B0609020204030204" pitchFamily="49" charset="0"/>
              </a:rPr>
              <a:t> = 165 – (255 – 166)/2 =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121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onsolas" panose="020B0609020204030204" pitchFamily="49" charset="0"/>
              </a:rPr>
              <a:t>G</a:t>
            </a:r>
            <a:r>
              <a:rPr lang="en-US" dirty="0">
                <a:latin typeface="Consolas" panose="020B0609020204030204" pitchFamily="49" charset="0"/>
              </a:rPr>
              <a:t> = 133 – (255 – 166)/2 =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89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B</a:t>
            </a:r>
            <a:r>
              <a:rPr lang="en-US" dirty="0">
                <a:latin typeface="Consolas" panose="020B0609020204030204" pitchFamily="49" charset="0"/>
              </a:rPr>
              <a:t> =  92 – (255 – 166)/2 =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48			</a:t>
            </a:r>
            <a:r>
              <a:rPr lang="en-US" dirty="0"/>
              <a:t> [ </a:t>
            </a:r>
            <a:r>
              <a:rPr lang="en-US" dirty="0">
                <a:solidFill>
                  <a:srgbClr val="FF0000"/>
                </a:solidFill>
              </a:rPr>
              <a:t>121</a:t>
            </a:r>
            <a:r>
              <a:rPr lang="en-US" dirty="0"/>
              <a:t>, </a:t>
            </a:r>
            <a:r>
              <a:rPr lang="en-US" dirty="0">
                <a:solidFill>
                  <a:srgbClr val="00B050"/>
                </a:solidFill>
              </a:rPr>
              <a:t>89</a:t>
            </a:r>
            <a:r>
              <a:rPr lang="en-US" dirty="0"/>
              <a:t>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48</a:t>
            </a:r>
            <a:r>
              <a:rPr lang="en-US" dirty="0"/>
              <a:t> ]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19F64AD-5A12-401D-A6DF-ECBC9CFDEC0E}"/>
              </a:ext>
            </a:extLst>
          </p:cNvPr>
          <p:cNvSpPr/>
          <p:nvPr/>
        </p:nvSpPr>
        <p:spPr>
          <a:xfrm>
            <a:off x="952500" y="2350294"/>
            <a:ext cx="440531" cy="440531"/>
          </a:xfrm>
          <a:prstGeom prst="rect">
            <a:avLst/>
          </a:prstGeom>
          <a:solidFill>
            <a:srgbClr val="A5855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1392EF-1BA4-4C71-AF84-D1E32DA1ED37}"/>
              </a:ext>
            </a:extLst>
          </p:cNvPr>
          <p:cNvSpPr/>
          <p:nvPr/>
        </p:nvSpPr>
        <p:spPr>
          <a:xfrm>
            <a:off x="952500" y="2874963"/>
            <a:ext cx="440531" cy="4405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0FD125-CDAC-4C2D-A862-712E62472AFD}"/>
              </a:ext>
            </a:extLst>
          </p:cNvPr>
          <p:cNvSpPr/>
          <p:nvPr/>
        </p:nvSpPr>
        <p:spPr>
          <a:xfrm>
            <a:off x="8963025" y="4410075"/>
            <a:ext cx="800100" cy="800100"/>
          </a:xfrm>
          <a:prstGeom prst="rect">
            <a:avLst/>
          </a:prstGeom>
          <a:solidFill>
            <a:srgbClr val="79593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664D95E-3975-4E34-B5F9-ED1B453A5D0B}"/>
              </a:ext>
            </a:extLst>
          </p:cNvPr>
          <p:cNvSpPr/>
          <p:nvPr/>
        </p:nvSpPr>
        <p:spPr>
          <a:xfrm>
            <a:off x="8029575" y="4001294"/>
            <a:ext cx="2571750" cy="21756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293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3515213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Черно-белые изображения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B44F8B69-68AC-4978-9239-832CF39CA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25" y="1828854"/>
            <a:ext cx="3919657" cy="4351338"/>
          </a:xfrm>
        </p:spPr>
      </p:pic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729FF83-CEDE-491C-BC76-DC6EECF3A65A}"/>
              </a:ext>
            </a:extLst>
          </p:cNvPr>
          <p:cNvCxnSpPr>
            <a:cxnSpLocks/>
          </p:cNvCxnSpPr>
          <p:nvPr/>
        </p:nvCxnSpPr>
        <p:spPr>
          <a:xfrm flipH="1" flipV="1">
            <a:off x="3522846" y="3638349"/>
            <a:ext cx="3566151" cy="298797"/>
          </a:xfrm>
          <a:prstGeom prst="straightConnector1">
            <a:avLst/>
          </a:prstGeom>
          <a:ln w="101600" cap="rnd">
            <a:solidFill>
              <a:srgbClr val="FF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ABA9D510-8905-4484-8C68-5EABA389D8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8997" y="1862694"/>
            <a:ext cx="3850105" cy="3850105"/>
          </a:xfrm>
          <a:prstGeom prst="ellipse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7437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Генерация номерного знака автомобиля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1AC57F-7E9A-44BE-943C-390327ABFA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621" y="2428773"/>
            <a:ext cx="6794757" cy="282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774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Генерация номерного знака автомобиля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77CD14-8E02-4C10-885C-24F2DFE342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2443157"/>
            <a:ext cx="7391400" cy="38004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8B7002-29F2-4E00-9DA1-933CC188E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259" y="1543901"/>
            <a:ext cx="2831482" cy="61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93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Генерация номерного знака автомобиля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8B7002-29F2-4E00-9DA1-933CC188E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25" y="2351321"/>
            <a:ext cx="7597750" cy="1651686"/>
          </a:xfrm>
          <a:prstGeom prst="rect">
            <a:avLst/>
          </a:prstGeom>
        </p:spPr>
      </p:pic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36588CC3-8F15-412E-A7DC-B1A7C8CC7E49}"/>
              </a:ext>
            </a:extLst>
          </p:cNvPr>
          <p:cNvSpPr/>
          <p:nvPr/>
        </p:nvSpPr>
        <p:spPr>
          <a:xfrm>
            <a:off x="2790825" y="2562225"/>
            <a:ext cx="4905375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43B7F4DF-3727-48D7-A8D8-C7881739EEE6}"/>
              </a:ext>
            </a:extLst>
          </p:cNvPr>
          <p:cNvSpPr/>
          <p:nvPr/>
        </p:nvSpPr>
        <p:spPr>
          <a:xfrm>
            <a:off x="8189901" y="2521618"/>
            <a:ext cx="1277950" cy="793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63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Генерация номерного знака автомобиля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8B7002-29F2-4E00-9DA1-933CC188E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125" y="2351321"/>
            <a:ext cx="7597750" cy="1651686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C76D0632-BB32-43EA-9561-E344E8A5275E}"/>
              </a:ext>
            </a:extLst>
          </p:cNvPr>
          <p:cNvGrpSpPr/>
          <p:nvPr/>
        </p:nvGrpSpPr>
        <p:grpSpPr>
          <a:xfrm>
            <a:off x="2800953" y="2619375"/>
            <a:ext cx="741144" cy="1171877"/>
            <a:chOff x="2800953" y="3429000"/>
            <a:chExt cx="741144" cy="1171877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3F7C60E0-D797-462D-A9CF-1F1207E607D8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A0632F39-C1D6-4A7E-B903-3CDBDC42CF66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9539BE1-EA22-4A63-85EC-072404ACCAA8}"/>
              </a:ext>
            </a:extLst>
          </p:cNvPr>
          <p:cNvGrpSpPr/>
          <p:nvPr/>
        </p:nvGrpSpPr>
        <p:grpSpPr>
          <a:xfrm>
            <a:off x="3617501" y="2617773"/>
            <a:ext cx="741144" cy="1171877"/>
            <a:chOff x="2800953" y="3429000"/>
            <a:chExt cx="741144" cy="1171877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4E32D89B-4E77-4FD4-A360-CF63EDEE85E5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A8F247D0-0270-4405-9337-21DC454D5B65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42FCD81C-C619-41D9-8A9C-7A3096DF75FE}"/>
              </a:ext>
            </a:extLst>
          </p:cNvPr>
          <p:cNvGrpSpPr/>
          <p:nvPr/>
        </p:nvGrpSpPr>
        <p:grpSpPr>
          <a:xfrm>
            <a:off x="4434046" y="2616166"/>
            <a:ext cx="741144" cy="1171877"/>
            <a:chOff x="2800953" y="3429000"/>
            <a:chExt cx="741144" cy="1171877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944C65B2-72E6-4AE2-8459-C2B4002E8FE3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36763B81-5544-4E5B-9D94-BEBBFC0F7136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343AAAAC-FA4A-4026-A4DC-C12D74FC741C}"/>
              </a:ext>
            </a:extLst>
          </p:cNvPr>
          <p:cNvGrpSpPr/>
          <p:nvPr/>
        </p:nvGrpSpPr>
        <p:grpSpPr>
          <a:xfrm>
            <a:off x="5221718" y="2614563"/>
            <a:ext cx="741144" cy="1171877"/>
            <a:chOff x="2800953" y="3429000"/>
            <a:chExt cx="741144" cy="1171877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3B3C242F-30D5-467D-8506-31530898192E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>
              <a:extLst>
                <a:ext uri="{FF2B5EF4-FFF2-40B4-BE49-F238E27FC236}">
                  <a16:creationId xmlns:a16="http://schemas.microsoft.com/office/drawing/2014/main" id="{C2FACCD0-AA81-44B8-A5C1-0E560631E829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0026DD6F-97EC-4456-A465-74DB84CD0279}"/>
              </a:ext>
            </a:extLst>
          </p:cNvPr>
          <p:cNvGrpSpPr/>
          <p:nvPr/>
        </p:nvGrpSpPr>
        <p:grpSpPr>
          <a:xfrm>
            <a:off x="6039857" y="2614564"/>
            <a:ext cx="741144" cy="1171877"/>
            <a:chOff x="2800953" y="3429000"/>
            <a:chExt cx="741144" cy="1171877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510810F5-2A97-494B-BCCE-D58D6857616E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81E9A2E5-4AC7-41BF-B434-B82EB3D9B3FC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16C1AE7C-4016-4E87-AF7E-5DCC43982583}"/>
              </a:ext>
            </a:extLst>
          </p:cNvPr>
          <p:cNvGrpSpPr/>
          <p:nvPr/>
        </p:nvGrpSpPr>
        <p:grpSpPr>
          <a:xfrm>
            <a:off x="6858011" y="2614563"/>
            <a:ext cx="741144" cy="1171877"/>
            <a:chOff x="2800953" y="3429000"/>
            <a:chExt cx="741144" cy="1171877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66159504-2B53-4D14-BA1A-5666567687F2}"/>
                </a:ext>
              </a:extLst>
            </p:cNvPr>
            <p:cNvSpPr/>
            <p:nvPr/>
          </p:nvSpPr>
          <p:spPr>
            <a:xfrm>
              <a:off x="2839453" y="3429000"/>
              <a:ext cx="702644" cy="1123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extLst>
                <a:ext uri="{FF2B5EF4-FFF2-40B4-BE49-F238E27FC236}">
                  <a16:creationId xmlns:a16="http://schemas.microsoft.com/office/drawing/2014/main" id="{531B8DD3-B953-4713-BECB-0F425BB47B8E}"/>
                </a:ext>
              </a:extLst>
            </p:cNvPr>
            <p:cNvSpPr/>
            <p:nvPr/>
          </p:nvSpPr>
          <p:spPr>
            <a:xfrm>
              <a:off x="2800953" y="4514249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174D4FAA-7E35-4A57-8CEB-393476144229}"/>
              </a:ext>
            </a:extLst>
          </p:cNvPr>
          <p:cNvGrpSpPr/>
          <p:nvPr/>
        </p:nvGrpSpPr>
        <p:grpSpPr>
          <a:xfrm>
            <a:off x="8269507" y="2560381"/>
            <a:ext cx="559731" cy="810569"/>
            <a:chOff x="8247385" y="3370006"/>
            <a:chExt cx="559731" cy="810569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D8855510-19B0-48B3-8892-C947FFB79651}"/>
                </a:ext>
              </a:extLst>
            </p:cNvPr>
            <p:cNvSpPr/>
            <p:nvPr/>
          </p:nvSpPr>
          <p:spPr>
            <a:xfrm>
              <a:off x="8285885" y="3370006"/>
              <a:ext cx="521231" cy="7624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/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1F588F0C-B576-4B18-9664-1E5ED94567B3}"/>
                </a:ext>
              </a:extLst>
            </p:cNvPr>
            <p:cNvSpPr/>
            <p:nvPr/>
          </p:nvSpPr>
          <p:spPr>
            <a:xfrm>
              <a:off x="8247385" y="4093947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AFA44A4A-06E0-4071-905D-BCA81CAF1292}"/>
              </a:ext>
            </a:extLst>
          </p:cNvPr>
          <p:cNvGrpSpPr/>
          <p:nvPr/>
        </p:nvGrpSpPr>
        <p:grpSpPr>
          <a:xfrm>
            <a:off x="8815813" y="2560381"/>
            <a:ext cx="559731" cy="810569"/>
            <a:chOff x="8247385" y="3370006"/>
            <a:chExt cx="559731" cy="810569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F15DBD9C-8DA4-4BD8-B330-8C09EC10C068}"/>
                </a:ext>
              </a:extLst>
            </p:cNvPr>
            <p:cNvSpPr/>
            <p:nvPr/>
          </p:nvSpPr>
          <p:spPr>
            <a:xfrm>
              <a:off x="8285885" y="3370006"/>
              <a:ext cx="521231" cy="7624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aseline="-25000" dirty="0"/>
            </a:p>
          </p:txBody>
        </p:sp>
        <p:sp>
          <p:nvSpPr>
            <p:cNvPr id="35" name="Овал 34">
              <a:extLst>
                <a:ext uri="{FF2B5EF4-FFF2-40B4-BE49-F238E27FC236}">
                  <a16:creationId xmlns:a16="http://schemas.microsoft.com/office/drawing/2014/main" id="{44134E67-7C32-408A-98E9-AE6F1E5CAF1D}"/>
                </a:ext>
              </a:extLst>
            </p:cNvPr>
            <p:cNvSpPr/>
            <p:nvPr/>
          </p:nvSpPr>
          <p:spPr>
            <a:xfrm>
              <a:off x="8247385" y="4093947"/>
              <a:ext cx="86628" cy="8662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44DFBF4C-BDD6-496C-BB97-7334A89E6F5E}"/>
              </a:ext>
            </a:extLst>
          </p:cNvPr>
          <p:cNvCxnSpPr>
            <a:cxnSpLocks/>
          </p:cNvCxnSpPr>
          <p:nvPr/>
        </p:nvCxnSpPr>
        <p:spPr>
          <a:xfrm flipV="1">
            <a:off x="2019300" y="3786441"/>
            <a:ext cx="781653" cy="96653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631E4D1-3C6C-4DC2-87D2-11F5ED316542}"/>
              </a:ext>
            </a:extLst>
          </p:cNvPr>
          <p:cNvSpPr txBox="1"/>
          <p:nvPr/>
        </p:nvSpPr>
        <p:spPr>
          <a:xfrm>
            <a:off x="1791898" y="4663640"/>
            <a:ext cx="7323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Начальная позиция наложения знаков номера</a:t>
            </a:r>
          </a:p>
        </p:txBody>
      </p:sp>
    </p:spTree>
    <p:extLst>
      <p:ext uri="{BB962C8B-B14F-4D97-AF65-F5344CB8AC3E}">
        <p14:creationId xmlns:p14="http://schemas.microsoft.com/office/powerpoint/2010/main" val="1263075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442947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чем проблема с моделью </a:t>
            </a:r>
            <a:r>
              <a:rPr lang="en-US" dirty="0"/>
              <a:t>RGB?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29098A1-8F8E-406D-B4ED-A05140FEB3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918" y="1825625"/>
            <a:ext cx="5180164" cy="4351338"/>
          </a:xfrm>
        </p:spPr>
      </p:pic>
    </p:spTree>
    <p:extLst>
      <p:ext uri="{BB962C8B-B14F-4D97-AF65-F5344CB8AC3E}">
        <p14:creationId xmlns:p14="http://schemas.microsoft.com/office/powerpoint/2010/main" val="10945411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чем проблема с моделью </a:t>
            </a:r>
            <a:r>
              <a:rPr lang="en-US" dirty="0"/>
              <a:t>RGB?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C0D4243-7BA4-49B1-A199-A3EA9D4CDB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918" y="1825625"/>
            <a:ext cx="5180164" cy="4351338"/>
          </a:xfrm>
        </p:spPr>
      </p:pic>
    </p:spTree>
    <p:extLst>
      <p:ext uri="{BB962C8B-B14F-4D97-AF65-F5344CB8AC3E}">
        <p14:creationId xmlns:p14="http://schemas.microsoft.com/office/powerpoint/2010/main" val="13486290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чем проблема с моделью </a:t>
            </a:r>
            <a:r>
              <a:rPr lang="en-US" dirty="0"/>
              <a:t>RGB?</a:t>
            </a: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1B7D8CB0-91DA-4EA4-9895-A37B9A1662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24" y="1825625"/>
            <a:ext cx="4762951" cy="4351338"/>
          </a:xfrm>
        </p:spPr>
      </p:pic>
    </p:spTree>
    <p:extLst>
      <p:ext uri="{BB962C8B-B14F-4D97-AF65-F5344CB8AC3E}">
        <p14:creationId xmlns:p14="http://schemas.microsoft.com/office/powerpoint/2010/main" val="12642787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Прозрачность пикселей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481C3D-E35B-4400-9D67-F6894916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3525" y="1963822"/>
            <a:ext cx="8064949" cy="34780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accent2"/>
                </a:solidFill>
                <a:latin typeface="Consolas" panose="020B0609020204030204" pitchFamily="49" charset="0"/>
              </a:rPr>
              <a:t>Модель </a:t>
            </a:r>
            <a:r>
              <a:rPr lang="en-US" sz="4000" dirty="0">
                <a:solidFill>
                  <a:schemeClr val="accent2"/>
                </a:solidFill>
                <a:latin typeface="Consolas" panose="020B0609020204030204" pitchFamily="49" charset="0"/>
              </a:rPr>
              <a:t>RGB</a:t>
            </a:r>
          </a:p>
          <a:p>
            <a:pPr marL="0" indent="0">
              <a:buNone/>
            </a:pPr>
            <a:r>
              <a:rPr lang="en-US" sz="4000" dirty="0">
                <a:latin typeface="Consolas" panose="020B0609020204030204" pitchFamily="49" charset="0"/>
              </a:rPr>
              <a:t>[ </a:t>
            </a:r>
            <a:r>
              <a:rPr lang="en-US" sz="4000" dirty="0">
                <a:solidFill>
                  <a:srgbClr val="FF0000"/>
                </a:solidFill>
                <a:latin typeface="Arial Narrow" panose="020B0606020202030204" pitchFamily="34" charset="0"/>
              </a:rPr>
              <a:t>red</a:t>
            </a:r>
            <a:r>
              <a:rPr lang="en-US" sz="4000" dirty="0">
                <a:latin typeface="Consolas" panose="020B0609020204030204" pitchFamily="49" charset="0"/>
              </a:rPr>
              <a:t>, </a:t>
            </a:r>
            <a:r>
              <a:rPr lang="en-US" sz="4000" dirty="0">
                <a:solidFill>
                  <a:srgbClr val="92D050"/>
                </a:solidFill>
                <a:latin typeface="Arial Narrow" panose="020B0606020202030204" pitchFamily="34" charset="0"/>
              </a:rPr>
              <a:t>green</a:t>
            </a:r>
            <a:r>
              <a:rPr lang="en-US" sz="4000" dirty="0">
                <a:latin typeface="Consolas" panose="020B0609020204030204" pitchFamily="49" charset="0"/>
              </a:rPr>
              <a:t>, </a:t>
            </a:r>
            <a:r>
              <a:rPr lang="en-US" sz="4000" dirty="0">
                <a:solidFill>
                  <a:srgbClr val="00B0F0"/>
                </a:solidFill>
                <a:latin typeface="Arial Narrow" panose="020B0606020202030204" pitchFamily="34" charset="0"/>
              </a:rPr>
              <a:t>blue </a:t>
            </a:r>
            <a:r>
              <a:rPr lang="en-US" sz="4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endParaRPr lang="en-US" sz="4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4000" dirty="0">
                <a:solidFill>
                  <a:schemeClr val="accent2"/>
                </a:solidFill>
                <a:latin typeface="Consolas" panose="020B0609020204030204" pitchFamily="49" charset="0"/>
              </a:rPr>
              <a:t>Модель </a:t>
            </a:r>
            <a:r>
              <a:rPr lang="en-US" sz="4000" dirty="0">
                <a:solidFill>
                  <a:schemeClr val="accent2"/>
                </a:solidFill>
                <a:latin typeface="Consolas" panose="020B0609020204030204" pitchFamily="49" charset="0"/>
              </a:rPr>
              <a:t>RGBA</a:t>
            </a:r>
          </a:p>
          <a:p>
            <a:pPr marL="0" indent="0">
              <a:buNone/>
            </a:pPr>
            <a:r>
              <a:rPr lang="en-US" sz="4000" dirty="0">
                <a:latin typeface="Consolas" panose="020B0609020204030204" pitchFamily="49" charset="0"/>
              </a:rPr>
              <a:t>[ </a:t>
            </a:r>
            <a:r>
              <a:rPr lang="en-US" sz="4000" dirty="0">
                <a:solidFill>
                  <a:srgbClr val="FF0000"/>
                </a:solidFill>
                <a:latin typeface="Arial Narrow" panose="020B0606020202030204" pitchFamily="34" charset="0"/>
              </a:rPr>
              <a:t>red</a:t>
            </a:r>
            <a:r>
              <a:rPr lang="en-US" sz="4000" dirty="0">
                <a:latin typeface="Consolas" panose="020B0609020204030204" pitchFamily="49" charset="0"/>
              </a:rPr>
              <a:t>, </a:t>
            </a:r>
            <a:r>
              <a:rPr lang="en-US" sz="4000" dirty="0">
                <a:solidFill>
                  <a:srgbClr val="92D050"/>
                </a:solidFill>
                <a:latin typeface="Arial Narrow" panose="020B0606020202030204" pitchFamily="34" charset="0"/>
              </a:rPr>
              <a:t>green</a:t>
            </a:r>
            <a:r>
              <a:rPr lang="en-US" sz="4000" dirty="0">
                <a:latin typeface="Consolas" panose="020B0609020204030204" pitchFamily="49" charset="0"/>
              </a:rPr>
              <a:t>, </a:t>
            </a:r>
            <a:r>
              <a:rPr lang="en-US" sz="4000" dirty="0">
                <a:solidFill>
                  <a:srgbClr val="00B0F0"/>
                </a:solidFill>
                <a:latin typeface="Arial Narrow" panose="020B0606020202030204" pitchFamily="34" charset="0"/>
              </a:rPr>
              <a:t>blue</a:t>
            </a:r>
            <a:r>
              <a:rPr lang="en-US" sz="4000" dirty="0">
                <a:latin typeface="Consolas" panose="020B0609020204030204" pitchFamily="49" charset="0"/>
              </a:rPr>
              <a:t>, 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alpha </a:t>
            </a:r>
            <a:r>
              <a:rPr lang="en-US" sz="4000" dirty="0">
                <a:latin typeface="Consolas" panose="020B06090202040302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360849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Прозрачность пикселей</a:t>
            </a:r>
          </a:p>
        </p:txBody>
      </p:sp>
      <p:sp>
        <p:nvSpPr>
          <p:cNvPr id="6" name="Объект 3">
            <a:extLst>
              <a:ext uri="{FF2B5EF4-FFF2-40B4-BE49-F238E27FC236}">
                <a16:creationId xmlns:a16="http://schemas.microsoft.com/office/drawing/2014/main" id="{8135AEC9-4DCA-429E-B050-BD614F0730C8}"/>
              </a:ext>
            </a:extLst>
          </p:cNvPr>
          <p:cNvSpPr txBox="1">
            <a:spLocks/>
          </p:cNvSpPr>
          <p:nvPr/>
        </p:nvSpPr>
        <p:spPr>
          <a:xfrm>
            <a:off x="3090015" y="4719424"/>
            <a:ext cx="5918732" cy="503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0          64          128            192          255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D223C33-F092-48C7-B886-A2B6C38FA4F9}"/>
              </a:ext>
            </a:extLst>
          </p:cNvPr>
          <p:cNvSpPr/>
          <p:nvPr/>
        </p:nvSpPr>
        <p:spPr>
          <a:xfrm rot="10800000">
            <a:off x="3176640" y="3875576"/>
            <a:ext cx="5581851" cy="72189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0000"/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4">
            <a:extLst>
              <a:ext uri="{FF2B5EF4-FFF2-40B4-BE49-F238E27FC236}">
                <a16:creationId xmlns:a16="http://schemas.microsoft.com/office/drawing/2014/main" id="{473D9F3E-F206-489F-8CA8-CBD6A3D76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5090" y="2321245"/>
            <a:ext cx="8064949" cy="721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>
                <a:latin typeface="Consolas" panose="020B0609020204030204" pitchFamily="49" charset="0"/>
              </a:rPr>
              <a:t>[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alpha</a:t>
            </a:r>
            <a:r>
              <a:rPr lang="en-US" sz="4000" dirty="0">
                <a:latin typeface="Consolas" panose="020B0609020204030204" pitchFamily="49" charset="0"/>
              </a:rPr>
              <a:t>] = [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</a:rPr>
              <a:t>0 … 255</a:t>
            </a:r>
            <a:r>
              <a:rPr lang="en-US" sz="4000" dirty="0">
                <a:latin typeface="Consolas" panose="020B06090202040302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07147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Черно-белые изображения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ABA9D510-8905-4484-8C68-5EABA389D8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8997" y="1862694"/>
            <a:ext cx="3850105" cy="3850105"/>
          </a:xfrm>
          <a:prstGeom prst="ellipse">
            <a:avLst/>
          </a:prstGeom>
          <a:ln w="57150">
            <a:solidFill>
              <a:srgbClr val="FF0000"/>
            </a:solidFill>
          </a:ln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C099375-288B-4298-9C99-B1FCBB24F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454" y="4867206"/>
            <a:ext cx="5918732" cy="50368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0          64          128            192          255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C1AAFEF-782D-4BC4-A080-49C06C66BDC9}"/>
              </a:ext>
            </a:extLst>
          </p:cNvPr>
          <p:cNvSpPr/>
          <p:nvPr/>
        </p:nvSpPr>
        <p:spPr>
          <a:xfrm>
            <a:off x="944079" y="4023358"/>
            <a:ext cx="5581851" cy="7218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01E491A-FEA3-473E-8A96-C357AE1C97D0}"/>
              </a:ext>
            </a:extLst>
          </p:cNvPr>
          <p:cNvSpPr/>
          <p:nvPr/>
        </p:nvSpPr>
        <p:spPr>
          <a:xfrm>
            <a:off x="3022734" y="2000414"/>
            <a:ext cx="1424539" cy="14245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3239AD2-994A-4514-B3EE-6A8C5DBC5392}"/>
              </a:ext>
            </a:extLst>
          </p:cNvPr>
          <p:cNvCxnSpPr>
            <a:stCxn id="8" idx="2"/>
            <a:endCxn id="7" idx="0"/>
          </p:cNvCxnSpPr>
          <p:nvPr/>
        </p:nvCxnSpPr>
        <p:spPr>
          <a:xfrm>
            <a:off x="3735004" y="3424953"/>
            <a:ext cx="1" cy="598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0177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чем проблема с моделью </a:t>
            </a:r>
            <a:r>
              <a:rPr lang="en-US" dirty="0"/>
              <a:t>RGB?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213C3CB-B369-426D-9D67-F2A0B6B0C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918" y="1825625"/>
            <a:ext cx="5180164" cy="4351338"/>
          </a:xfrm>
        </p:spPr>
      </p:pic>
    </p:spTree>
    <p:extLst>
      <p:ext uri="{BB962C8B-B14F-4D97-AF65-F5344CB8AC3E}">
        <p14:creationId xmlns:p14="http://schemas.microsoft.com/office/powerpoint/2010/main" val="4780496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Наложение цветного изображения с прозрачностью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FC2ED3-ACEF-46DA-B535-62C1EEC8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426" y="2057526"/>
            <a:ext cx="5177147" cy="414171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118224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22166286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Немного рекламы</a:t>
            </a:r>
          </a:p>
        </p:txBody>
      </p:sp>
    </p:spTree>
    <p:extLst>
      <p:ext uri="{BB962C8B-B14F-4D97-AF65-F5344CB8AC3E}">
        <p14:creationId xmlns:p14="http://schemas.microsoft.com/office/powerpoint/2010/main" val="22438601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79B4E1-7D46-496D-AB70-C2602CB39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3277" y="354060"/>
            <a:ext cx="1495425" cy="762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5DC508-6BB7-4B53-B44D-AE8C79CF89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702" y="442761"/>
            <a:ext cx="9073306" cy="618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427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79B4E1-7D46-496D-AB70-C2602CB39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3277" y="354060"/>
            <a:ext cx="1495425" cy="762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D2E91C-FCCE-40BE-8660-AFA0808BE3FF}"/>
              </a:ext>
            </a:extLst>
          </p:cNvPr>
          <p:cNvSpPr txBox="1"/>
          <p:nvPr/>
        </p:nvSpPr>
        <p:spPr>
          <a:xfrm>
            <a:off x="3027114" y="2627696"/>
            <a:ext cx="613777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Личный кабинет </a:t>
            </a:r>
            <a:r>
              <a:rPr lang="ru-RU" sz="1800" b="1" dirty="0">
                <a:solidFill>
                  <a:srgbClr val="C00000"/>
                </a:solidFill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R</a:t>
            </a:r>
            <a:r>
              <a:rPr lang="en-US" sz="1800" b="1" dirty="0">
                <a:solidFill>
                  <a:srgbClr val="C00000"/>
                </a:solidFill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ole</a:t>
            </a:r>
            <a:r>
              <a:rPr lang="ru-RU" sz="1800" b="1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 дает максимум возможностей</a:t>
            </a: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Записи всех разговоров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Автоматическое присвоения статуса «целевой»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Выгрузка отчетов в</a:t>
            </a:r>
            <a:r>
              <a:rPr lang="en-US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 Excel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Уведомление на </a:t>
            </a:r>
            <a:r>
              <a:rPr lang="en-US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email</a:t>
            </a: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 о каждом звонке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Универсальные </a:t>
            </a:r>
            <a:r>
              <a:rPr lang="ru-RU" sz="1800" dirty="0" err="1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вебхуки</a:t>
            </a: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 для интеграции с </a:t>
            </a:r>
            <a:r>
              <a:rPr lang="en-US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CMS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Автоответчик</a:t>
            </a:r>
            <a:endParaRPr lang="en-US" sz="1800" dirty="0">
              <a:effectLst/>
              <a:latin typeface="Helvetica Neue"/>
              <a:ea typeface="Calibri" panose="020F0502020204030204" pitchFamily="34" charset="0"/>
              <a:cs typeface="Helvetica Neue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Информация о пропущенных звонках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Helvetica Neue"/>
                <a:ea typeface="Calibri" panose="020F0502020204030204" pitchFamily="34" charset="0"/>
                <a:cs typeface="Helvetica Neue"/>
              </a:rPr>
              <a:t>Комментирование звонков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C9EBA-6D6D-432A-A319-C6D833D46FA6}"/>
              </a:ext>
            </a:extLst>
          </p:cNvPr>
          <p:cNvSpPr txBox="1"/>
          <p:nvPr/>
        </p:nvSpPr>
        <p:spPr>
          <a:xfrm>
            <a:off x="3377499" y="1453414"/>
            <a:ext cx="5437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https://callsystem.role.ru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083867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79B4E1-7D46-496D-AB70-C2602CB39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3277" y="354060"/>
            <a:ext cx="1495425" cy="76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CC9EBA-6D6D-432A-A319-C6D833D46FA6}"/>
              </a:ext>
            </a:extLst>
          </p:cNvPr>
          <p:cNvSpPr txBox="1"/>
          <p:nvPr/>
        </p:nvSpPr>
        <p:spPr>
          <a:xfrm>
            <a:off x="4027036" y="5668809"/>
            <a:ext cx="4137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https://web-sim.ru</a:t>
            </a:r>
            <a:endParaRPr lang="ru-RU" sz="4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AABBF7-DCC6-44CD-A81B-C2E4FC1B2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285882"/>
            <a:ext cx="10572750" cy="3200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726DAF-517E-4DFC-A65F-A8A78B79EB6A}"/>
              </a:ext>
            </a:extLst>
          </p:cNvPr>
          <p:cNvSpPr txBox="1"/>
          <p:nvPr/>
        </p:nvSpPr>
        <p:spPr>
          <a:xfrm>
            <a:off x="1331298" y="1115589"/>
            <a:ext cx="9529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chemeClr val="accent1"/>
                </a:solidFill>
              </a:rPr>
              <a:t>Получение </a:t>
            </a:r>
            <a:r>
              <a:rPr lang="en-US" sz="5400" dirty="0">
                <a:solidFill>
                  <a:schemeClr val="accent1"/>
                </a:solidFill>
              </a:rPr>
              <a:t>SMS </a:t>
            </a:r>
            <a:r>
              <a:rPr lang="ru-RU" sz="5400" dirty="0">
                <a:solidFill>
                  <a:schemeClr val="accent1"/>
                </a:solidFill>
              </a:rPr>
              <a:t>через Интернет</a:t>
            </a:r>
          </a:p>
        </p:txBody>
      </p:sp>
    </p:spTree>
    <p:extLst>
      <p:ext uri="{BB962C8B-B14F-4D97-AF65-F5344CB8AC3E}">
        <p14:creationId xmlns:p14="http://schemas.microsoft.com/office/powerpoint/2010/main" val="25143376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79B4E1-7D46-496D-AB70-C2602CB394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3277" y="354060"/>
            <a:ext cx="1495425" cy="762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5CC9EBA-6D6D-432A-A319-C6D833D46FA6}"/>
              </a:ext>
            </a:extLst>
          </p:cNvPr>
          <p:cNvSpPr txBox="1"/>
          <p:nvPr/>
        </p:nvSpPr>
        <p:spPr>
          <a:xfrm>
            <a:off x="4027036" y="5668809"/>
            <a:ext cx="4137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https://web-sim.ru</a:t>
            </a:r>
            <a:endParaRPr lang="ru-RU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26DAF-517E-4DFC-A65F-A8A78B79EB6A}"/>
              </a:ext>
            </a:extLst>
          </p:cNvPr>
          <p:cNvSpPr txBox="1"/>
          <p:nvPr/>
        </p:nvSpPr>
        <p:spPr>
          <a:xfrm>
            <a:off x="1947268" y="1004525"/>
            <a:ext cx="8297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chemeClr val="accent1"/>
                </a:solidFill>
              </a:rPr>
              <a:t>Прием </a:t>
            </a:r>
            <a:r>
              <a:rPr lang="en-US" sz="5400" dirty="0">
                <a:solidFill>
                  <a:schemeClr val="accent1"/>
                </a:solidFill>
              </a:rPr>
              <a:t>SMS </a:t>
            </a:r>
            <a:r>
              <a:rPr lang="ru-RU" sz="5400" dirty="0">
                <a:solidFill>
                  <a:schemeClr val="accent1"/>
                </a:solidFill>
              </a:rPr>
              <a:t>через Интернет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B4B695-5068-4033-A0D1-343F668BDD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4860" y="2271560"/>
            <a:ext cx="1614079" cy="16140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7FDAAED-769C-41D2-8A7C-F046345B5D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78341" y="2271560"/>
            <a:ext cx="1614079" cy="16140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688DD6-680A-4673-A8CC-05901E7E5A9A}"/>
              </a:ext>
            </a:extLst>
          </p:cNvPr>
          <p:cNvSpPr txBox="1"/>
          <p:nvPr/>
        </p:nvSpPr>
        <p:spPr>
          <a:xfrm>
            <a:off x="2458118" y="2252489"/>
            <a:ext cx="31378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Коллективная работа с входящими SMS</a:t>
            </a:r>
          </a:p>
          <a:p>
            <a:r>
              <a:rPr lang="ru-RU" dirty="0"/>
              <a:t>SMS с кодом авторизации получит вся команда, которая работает со сторонним сервисом через один аккаунт. Не потребуется переспрашивать код из SMS у сотрудника с телефоном. Идеально при удаленной работе. </a:t>
            </a: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03EB1F-2057-4A3A-A3CF-66483CB0B3F5}"/>
              </a:ext>
            </a:extLst>
          </p:cNvPr>
          <p:cNvSpPr txBox="1"/>
          <p:nvPr/>
        </p:nvSpPr>
        <p:spPr>
          <a:xfrm>
            <a:off x="8187301" y="2252489"/>
            <a:ext cx="320901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Авторизация по SMS для ваших приложений</a:t>
            </a:r>
          </a:p>
          <a:p>
            <a:r>
              <a:rPr lang="ru-RU" dirty="0" err="1"/>
              <a:t>Role</a:t>
            </a:r>
            <a:r>
              <a:rPr lang="ru-RU" dirty="0"/>
              <a:t> доставит SMS с кодом авторизации непосредственно в ваше приложение, используя </a:t>
            </a:r>
            <a:r>
              <a:rPr lang="ru-RU" dirty="0" err="1"/>
              <a:t>WebHook</a:t>
            </a:r>
            <a:r>
              <a:rPr lang="ru-RU" dirty="0"/>
              <a:t>. Это позволит вашему приложению получать данные из личных кабинетов или сайтов, где требуется авторизация по SMS.</a:t>
            </a:r>
          </a:p>
        </p:txBody>
      </p:sp>
    </p:spTree>
    <p:extLst>
      <p:ext uri="{BB962C8B-B14F-4D97-AF65-F5344CB8AC3E}">
        <p14:creationId xmlns:p14="http://schemas.microsoft.com/office/powerpoint/2010/main" val="18398159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7099"/>
            <a:ext cx="10515600" cy="51741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</a:rPr>
              <a:t>СПАСИБО</a:t>
            </a:r>
            <a:br>
              <a:rPr lang="en-US" sz="6600" dirty="0"/>
            </a:br>
            <a:r>
              <a:rPr lang="ru-RU" sz="6600" dirty="0"/>
              <a:t>за внимание!</a:t>
            </a:r>
            <a:br>
              <a:rPr lang="ru-RU" dirty="0"/>
            </a:br>
            <a:br>
              <a:rPr lang="en-US" dirty="0"/>
            </a:br>
            <a:r>
              <a:rPr lang="ru-RU" b="1" dirty="0"/>
              <a:t>Материалы занятия:</a:t>
            </a:r>
            <a:br>
              <a:rPr lang="en-US" dirty="0"/>
            </a:br>
            <a:r>
              <a:rPr lang="en-US" dirty="0"/>
              <a:t>https://role.ru/ai/images-video.html</a:t>
            </a:r>
            <a:br>
              <a:rPr lang="ru-RU" dirty="0"/>
            </a:br>
            <a:br>
              <a:rPr lang="ru-RU" dirty="0"/>
            </a:br>
            <a:r>
              <a:rPr lang="ru-RU" b="1" dirty="0"/>
              <a:t>Аркадий Романов</a:t>
            </a:r>
            <a:br>
              <a:rPr lang="ru-RU" dirty="0"/>
            </a:br>
            <a:r>
              <a:rPr lang="en-US" dirty="0"/>
              <a:t>arkady.romanov@gmail.com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21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Машинное представление изображений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481C3D-E35B-4400-9D67-F6894916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08320" cy="4351338"/>
          </a:xfrm>
        </p:spPr>
        <p:txBody>
          <a:bodyPr/>
          <a:lstStyle/>
          <a:p>
            <a:pPr marL="0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[[255, 255,  0 , 255, 255],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[255, 255,  0 , 255, 255],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[ 0 ,  0 ,  0 ,  0 ,  0 ],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[255, 255,  0 , 255, 255],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 [255, 255,  0 , 255, 255]]</a:t>
            </a:r>
            <a:endParaRPr lang="ru-RU" dirty="0">
              <a:latin typeface="Consolas" panose="020B0609020204030204" pitchFamily="49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EE10B77-8C4D-4421-88BA-E87EA6CC7590}"/>
              </a:ext>
            </a:extLst>
          </p:cNvPr>
          <p:cNvSpPr/>
          <p:nvPr/>
        </p:nvSpPr>
        <p:spPr>
          <a:xfrm>
            <a:off x="6996073" y="178904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470B2AA-96C1-495E-8637-74B3BE6C97EC}"/>
              </a:ext>
            </a:extLst>
          </p:cNvPr>
          <p:cNvSpPr/>
          <p:nvPr/>
        </p:nvSpPr>
        <p:spPr>
          <a:xfrm>
            <a:off x="7870716" y="178904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B849A50-3291-4FD9-94E5-846EF45CD3BD}"/>
              </a:ext>
            </a:extLst>
          </p:cNvPr>
          <p:cNvSpPr/>
          <p:nvPr/>
        </p:nvSpPr>
        <p:spPr>
          <a:xfrm>
            <a:off x="8729871" y="1789042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B9CAF95-E017-44F4-B54B-ADD7511ABEAA}"/>
              </a:ext>
            </a:extLst>
          </p:cNvPr>
          <p:cNvSpPr/>
          <p:nvPr/>
        </p:nvSpPr>
        <p:spPr>
          <a:xfrm>
            <a:off x="9604514" y="1789042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93292D7-3C2D-4B23-806C-864B5A6A41AA}"/>
              </a:ext>
            </a:extLst>
          </p:cNvPr>
          <p:cNvSpPr/>
          <p:nvPr/>
        </p:nvSpPr>
        <p:spPr>
          <a:xfrm>
            <a:off x="10479157" y="1789042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FF6ADAC-21F8-482A-8D7E-CF862EDE37F3}"/>
              </a:ext>
            </a:extLst>
          </p:cNvPr>
          <p:cNvSpPr/>
          <p:nvPr/>
        </p:nvSpPr>
        <p:spPr>
          <a:xfrm>
            <a:off x="6996073" y="2663683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805D10E-AD96-42C3-B227-C89FF7D15D95}"/>
              </a:ext>
            </a:extLst>
          </p:cNvPr>
          <p:cNvSpPr/>
          <p:nvPr/>
        </p:nvSpPr>
        <p:spPr>
          <a:xfrm>
            <a:off x="7870716" y="2663683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465AE64F-D744-49C2-81AB-48233BF45F79}"/>
              </a:ext>
            </a:extLst>
          </p:cNvPr>
          <p:cNvSpPr/>
          <p:nvPr/>
        </p:nvSpPr>
        <p:spPr>
          <a:xfrm>
            <a:off x="8729871" y="2663684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  <a:endParaRPr lang="ru-RU" dirty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139BF3A7-5266-476A-A940-9CE5D804E576}"/>
              </a:ext>
            </a:extLst>
          </p:cNvPr>
          <p:cNvSpPr/>
          <p:nvPr/>
        </p:nvSpPr>
        <p:spPr>
          <a:xfrm>
            <a:off x="9604514" y="2663684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717E93C-A897-412E-AE1B-FA65E2106D1E}"/>
              </a:ext>
            </a:extLst>
          </p:cNvPr>
          <p:cNvSpPr/>
          <p:nvPr/>
        </p:nvSpPr>
        <p:spPr>
          <a:xfrm>
            <a:off x="10479157" y="2663684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AB1CF05-2153-4D12-9924-77EA561972E7}"/>
              </a:ext>
            </a:extLst>
          </p:cNvPr>
          <p:cNvSpPr/>
          <p:nvPr/>
        </p:nvSpPr>
        <p:spPr>
          <a:xfrm>
            <a:off x="6996073" y="3516788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13D97668-F914-479E-AFF3-3915B3D9AB13}"/>
              </a:ext>
            </a:extLst>
          </p:cNvPr>
          <p:cNvSpPr/>
          <p:nvPr/>
        </p:nvSpPr>
        <p:spPr>
          <a:xfrm>
            <a:off x="7870716" y="3516788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489D03E5-7488-4D6A-A38E-AA05A970CC80}"/>
              </a:ext>
            </a:extLst>
          </p:cNvPr>
          <p:cNvSpPr/>
          <p:nvPr/>
        </p:nvSpPr>
        <p:spPr>
          <a:xfrm>
            <a:off x="8729871" y="3516789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  <a:endParaRPr lang="ru-RU" dirty="0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E83CC39F-5CD9-4880-AEA6-E3CF96EAA875}"/>
              </a:ext>
            </a:extLst>
          </p:cNvPr>
          <p:cNvSpPr/>
          <p:nvPr/>
        </p:nvSpPr>
        <p:spPr>
          <a:xfrm>
            <a:off x="9604514" y="3516789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44D1DE56-D0E6-4C57-B963-4D052F8EFCA2}"/>
              </a:ext>
            </a:extLst>
          </p:cNvPr>
          <p:cNvSpPr/>
          <p:nvPr/>
        </p:nvSpPr>
        <p:spPr>
          <a:xfrm>
            <a:off x="10479157" y="3516789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1D8CAA67-9EBF-469B-B387-0CCDC45FECFD}"/>
              </a:ext>
            </a:extLst>
          </p:cNvPr>
          <p:cNvSpPr/>
          <p:nvPr/>
        </p:nvSpPr>
        <p:spPr>
          <a:xfrm>
            <a:off x="6996073" y="439143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D1441FC7-F36D-4F73-A62D-83E842AFE914}"/>
              </a:ext>
            </a:extLst>
          </p:cNvPr>
          <p:cNvSpPr/>
          <p:nvPr/>
        </p:nvSpPr>
        <p:spPr>
          <a:xfrm>
            <a:off x="7870716" y="4391430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98557721-3206-419B-AC3A-DF9A7234D810}"/>
              </a:ext>
            </a:extLst>
          </p:cNvPr>
          <p:cNvSpPr/>
          <p:nvPr/>
        </p:nvSpPr>
        <p:spPr>
          <a:xfrm>
            <a:off x="8729871" y="4391431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  <a:endParaRPr lang="ru-RU" dirty="0"/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C8C8DDB0-4D94-44AB-B7EB-F9DF8FABD489}"/>
              </a:ext>
            </a:extLst>
          </p:cNvPr>
          <p:cNvSpPr/>
          <p:nvPr/>
        </p:nvSpPr>
        <p:spPr>
          <a:xfrm>
            <a:off x="9604514" y="439143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737B3C56-BF8F-4EED-9E95-09072D8641E7}"/>
              </a:ext>
            </a:extLst>
          </p:cNvPr>
          <p:cNvSpPr/>
          <p:nvPr/>
        </p:nvSpPr>
        <p:spPr>
          <a:xfrm>
            <a:off x="10479157" y="4391431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4BEC0C39-4419-48A6-AE8B-5B176B841F09}"/>
              </a:ext>
            </a:extLst>
          </p:cNvPr>
          <p:cNvSpPr/>
          <p:nvPr/>
        </p:nvSpPr>
        <p:spPr>
          <a:xfrm>
            <a:off x="6996073" y="5244533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F797DCD2-1A35-424C-96EE-366B8FA91F4D}"/>
              </a:ext>
            </a:extLst>
          </p:cNvPr>
          <p:cNvSpPr/>
          <p:nvPr/>
        </p:nvSpPr>
        <p:spPr>
          <a:xfrm>
            <a:off x="7870716" y="5244533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570ADBE3-EFAD-41E3-A62F-D2EE43541D09}"/>
              </a:ext>
            </a:extLst>
          </p:cNvPr>
          <p:cNvSpPr/>
          <p:nvPr/>
        </p:nvSpPr>
        <p:spPr>
          <a:xfrm>
            <a:off x="8729871" y="5244534"/>
            <a:ext cx="874643" cy="8746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  <a:endParaRPr lang="ru-RU" dirty="0"/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3BD88EF4-87B5-4168-B21C-113175D9CB45}"/>
              </a:ext>
            </a:extLst>
          </p:cNvPr>
          <p:cNvSpPr/>
          <p:nvPr/>
        </p:nvSpPr>
        <p:spPr>
          <a:xfrm>
            <a:off x="9604514" y="5244534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B6BEF81F-1D14-40EE-995F-A443023E63E5}"/>
              </a:ext>
            </a:extLst>
          </p:cNvPr>
          <p:cNvSpPr/>
          <p:nvPr/>
        </p:nvSpPr>
        <p:spPr>
          <a:xfrm>
            <a:off x="10479157" y="5244534"/>
            <a:ext cx="874643" cy="87464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698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60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Проверим в ноутбуке</a:t>
            </a:r>
          </a:p>
        </p:txBody>
      </p:sp>
    </p:spTree>
    <p:extLst>
      <p:ext uri="{BB962C8B-B14F-4D97-AF65-F5344CB8AC3E}">
        <p14:creationId xmlns:p14="http://schemas.microsoft.com/office/powerpoint/2010/main" val="355163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Цветное изображение. Модель </a:t>
            </a:r>
            <a:r>
              <a:rPr lang="en-US" dirty="0"/>
              <a:t>RGB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CBA959-860B-4D01-A121-B2F7CC0882E3}"/>
              </a:ext>
            </a:extLst>
          </p:cNvPr>
          <p:cNvSpPr/>
          <p:nvPr/>
        </p:nvSpPr>
        <p:spPr>
          <a:xfrm>
            <a:off x="1869744" y="2429303"/>
            <a:ext cx="777922" cy="77792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01F4E2B-8A9B-438C-AD3A-014527A01260}"/>
              </a:ext>
            </a:extLst>
          </p:cNvPr>
          <p:cNvSpPr/>
          <p:nvPr/>
        </p:nvSpPr>
        <p:spPr>
          <a:xfrm>
            <a:off x="1869744" y="3359625"/>
            <a:ext cx="777922" cy="7779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3E725FF-10BE-478C-9B87-E6F7F1CFAB71}"/>
              </a:ext>
            </a:extLst>
          </p:cNvPr>
          <p:cNvSpPr/>
          <p:nvPr/>
        </p:nvSpPr>
        <p:spPr>
          <a:xfrm>
            <a:off x="1869744" y="4289947"/>
            <a:ext cx="777922" cy="7779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270A6E-07B3-4843-B295-CCCA87C9EB26}"/>
              </a:ext>
            </a:extLst>
          </p:cNvPr>
          <p:cNvSpPr txBox="1"/>
          <p:nvPr/>
        </p:nvSpPr>
        <p:spPr>
          <a:xfrm>
            <a:off x="2825086" y="2495098"/>
            <a:ext cx="2925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Red</a:t>
            </a:r>
            <a:r>
              <a:rPr lang="en-US" sz="3600"/>
              <a:t> </a:t>
            </a:r>
            <a:r>
              <a:rPr lang="en-US" sz="3600" dirty="0"/>
              <a:t>- </a:t>
            </a:r>
            <a:r>
              <a:rPr lang="ru-RU" sz="3600" dirty="0"/>
              <a:t>красный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3D1291-C0BB-4A2C-AA1C-20496711696B}"/>
              </a:ext>
            </a:extLst>
          </p:cNvPr>
          <p:cNvSpPr txBox="1"/>
          <p:nvPr/>
        </p:nvSpPr>
        <p:spPr>
          <a:xfrm>
            <a:off x="2825086" y="3425420"/>
            <a:ext cx="336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Green</a:t>
            </a:r>
            <a:r>
              <a:rPr lang="en-US" sz="3600" dirty="0"/>
              <a:t> - </a:t>
            </a:r>
            <a:r>
              <a:rPr lang="ru-RU" sz="3600" dirty="0"/>
              <a:t>зеленый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AC949B-B1D6-4D2E-878C-7BEA81F939F5}"/>
              </a:ext>
            </a:extLst>
          </p:cNvPr>
          <p:cNvSpPr txBox="1"/>
          <p:nvPr/>
        </p:nvSpPr>
        <p:spPr>
          <a:xfrm>
            <a:off x="2825086" y="4355742"/>
            <a:ext cx="2555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Blue</a:t>
            </a:r>
            <a:r>
              <a:rPr lang="en-US" sz="3600" dirty="0"/>
              <a:t> - </a:t>
            </a:r>
            <a:r>
              <a:rPr lang="ru-RU" sz="3600" dirty="0"/>
              <a:t>синий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B8D31-C066-4AE3-AB59-C30BA4A4CACB}"/>
              </a:ext>
            </a:extLst>
          </p:cNvPr>
          <p:cNvSpPr txBox="1"/>
          <p:nvPr/>
        </p:nvSpPr>
        <p:spPr>
          <a:xfrm>
            <a:off x="6621438" y="2495098"/>
            <a:ext cx="3732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255, 0, 0</a:t>
            </a:r>
            <a:r>
              <a:rPr lang="en-US" sz="3600" dirty="0"/>
              <a:t> - #</a:t>
            </a:r>
            <a:r>
              <a:rPr lang="en-US" sz="3600" dirty="0">
                <a:solidFill>
                  <a:srgbClr val="FF0000"/>
                </a:solidFill>
              </a:rPr>
              <a:t>FF</a:t>
            </a:r>
            <a:r>
              <a:rPr lang="en-US" sz="3600" dirty="0"/>
              <a:t>0000</a:t>
            </a:r>
            <a:endParaRPr lang="ru-RU" sz="3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F222A8-33E7-44E0-9242-917ED38CBAAA}"/>
              </a:ext>
            </a:extLst>
          </p:cNvPr>
          <p:cNvSpPr txBox="1"/>
          <p:nvPr/>
        </p:nvSpPr>
        <p:spPr>
          <a:xfrm>
            <a:off x="6621438" y="3425420"/>
            <a:ext cx="3732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0, 255, 0</a:t>
            </a:r>
            <a:r>
              <a:rPr lang="en-US" sz="3600" dirty="0"/>
              <a:t> - #00</a:t>
            </a:r>
            <a:r>
              <a:rPr lang="en-US" sz="3600" dirty="0">
                <a:solidFill>
                  <a:srgbClr val="00B050"/>
                </a:solidFill>
              </a:rPr>
              <a:t>FF</a:t>
            </a:r>
            <a:r>
              <a:rPr lang="en-US" sz="3600" dirty="0"/>
              <a:t>00</a:t>
            </a:r>
            <a:endParaRPr lang="ru-RU" sz="3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26F06C-9B9E-43B3-A5C5-FD6A9BE36937}"/>
              </a:ext>
            </a:extLst>
          </p:cNvPr>
          <p:cNvSpPr txBox="1"/>
          <p:nvPr/>
        </p:nvSpPr>
        <p:spPr>
          <a:xfrm>
            <a:off x="6621438" y="4355742"/>
            <a:ext cx="37321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0, 0</a:t>
            </a:r>
            <a:r>
              <a:rPr lang="en-US" sz="3600">
                <a:solidFill>
                  <a:schemeClr val="accent1">
                    <a:lumMod val="75000"/>
                  </a:schemeClr>
                </a:solidFill>
              </a:rPr>
              <a:t>, 255</a:t>
            </a:r>
            <a:r>
              <a:rPr lang="en-US" sz="3600"/>
              <a:t> </a:t>
            </a:r>
            <a:r>
              <a:rPr lang="en-US" sz="3600" dirty="0"/>
              <a:t>- #0000</a:t>
            </a: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FF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68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D364842-E07D-4958-AF56-BB3D70259FD7}"/>
              </a:ext>
            </a:extLst>
          </p:cNvPr>
          <p:cNvSpPr/>
          <p:nvPr/>
        </p:nvSpPr>
        <p:spPr>
          <a:xfrm>
            <a:off x="3173108" y="3399975"/>
            <a:ext cx="777922" cy="7779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5808EEA-A0CF-4F5D-965E-8BD1AA33B6E5}"/>
              </a:ext>
            </a:extLst>
          </p:cNvPr>
          <p:cNvSpPr/>
          <p:nvPr/>
        </p:nvSpPr>
        <p:spPr>
          <a:xfrm>
            <a:off x="3070749" y="3485001"/>
            <a:ext cx="777922" cy="7779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Модель </a:t>
            </a:r>
            <a:r>
              <a:rPr lang="en-US" dirty="0"/>
              <a:t>RGB. </a:t>
            </a:r>
            <a:r>
              <a:rPr lang="ru-RU" dirty="0"/>
              <a:t>Получение цвета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CBA959-860B-4D01-A121-B2F7CC0882E3}"/>
              </a:ext>
            </a:extLst>
          </p:cNvPr>
          <p:cNvSpPr/>
          <p:nvPr/>
        </p:nvSpPr>
        <p:spPr>
          <a:xfrm>
            <a:off x="7314060" y="1690688"/>
            <a:ext cx="832513" cy="24975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255</a:t>
            </a:r>
            <a:endParaRPr lang="ru-RU" b="1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DFAE4AE-4214-4395-8E8B-FC6A4EE9B221}"/>
              </a:ext>
            </a:extLst>
          </p:cNvPr>
          <p:cNvSpPr/>
          <p:nvPr/>
        </p:nvSpPr>
        <p:spPr>
          <a:xfrm>
            <a:off x="7314060" y="3442921"/>
            <a:ext cx="832513" cy="2497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255</a:t>
            </a:r>
            <a:endParaRPr lang="ru-RU" b="1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8FE86DA-B45B-436B-9DB8-64EDE17775AA}"/>
              </a:ext>
            </a:extLst>
          </p:cNvPr>
          <p:cNvSpPr/>
          <p:nvPr/>
        </p:nvSpPr>
        <p:spPr>
          <a:xfrm rot="5400000">
            <a:off x="7314059" y="1983474"/>
            <a:ext cx="832513" cy="37235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255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690C5C5-BDAE-4AF2-BFF8-3AD91CE8142C}"/>
              </a:ext>
            </a:extLst>
          </p:cNvPr>
          <p:cNvSpPr/>
          <p:nvPr/>
        </p:nvSpPr>
        <p:spPr>
          <a:xfrm rot="5400000">
            <a:off x="7314058" y="3415080"/>
            <a:ext cx="832513" cy="832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F735FC5-B3D8-48A4-AF8A-AAC609F6F3EA}"/>
              </a:ext>
            </a:extLst>
          </p:cNvPr>
          <p:cNvSpPr/>
          <p:nvPr/>
        </p:nvSpPr>
        <p:spPr>
          <a:xfrm>
            <a:off x="2961568" y="3598095"/>
            <a:ext cx="777922" cy="77792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181836-8E20-4706-BD47-D866BB3D01BC}"/>
              </a:ext>
            </a:extLst>
          </p:cNvPr>
          <p:cNvSpPr txBox="1"/>
          <p:nvPr/>
        </p:nvSpPr>
        <p:spPr>
          <a:xfrm>
            <a:off x="1791764" y="2248585"/>
            <a:ext cx="3554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[ </a:t>
            </a:r>
            <a:r>
              <a:rPr lang="en-US" sz="4000" dirty="0">
                <a:solidFill>
                  <a:srgbClr val="FF0000"/>
                </a:solidFill>
              </a:rPr>
              <a:t>255</a:t>
            </a:r>
            <a:r>
              <a:rPr lang="en-US" sz="4000" dirty="0"/>
              <a:t>, </a:t>
            </a:r>
            <a:r>
              <a:rPr lang="en-US" sz="4000" dirty="0">
                <a:solidFill>
                  <a:srgbClr val="00B050"/>
                </a:solidFill>
              </a:rPr>
              <a:t>255</a:t>
            </a:r>
            <a:r>
              <a:rPr lang="en-US" sz="4000" dirty="0"/>
              <a:t>, </a:t>
            </a: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255</a:t>
            </a:r>
            <a:r>
              <a:rPr lang="en-US" sz="4000" dirty="0"/>
              <a:t> ]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43371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D364842-E07D-4958-AF56-BB3D70259FD7}"/>
              </a:ext>
            </a:extLst>
          </p:cNvPr>
          <p:cNvSpPr/>
          <p:nvPr/>
        </p:nvSpPr>
        <p:spPr>
          <a:xfrm>
            <a:off x="3173108" y="3399975"/>
            <a:ext cx="777922" cy="7779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5808EEA-A0CF-4F5D-965E-8BD1AA33B6E5}"/>
              </a:ext>
            </a:extLst>
          </p:cNvPr>
          <p:cNvSpPr/>
          <p:nvPr/>
        </p:nvSpPr>
        <p:spPr>
          <a:xfrm>
            <a:off x="3070749" y="3485001"/>
            <a:ext cx="777922" cy="7779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9B0B7D-705A-44ED-B4A1-2C67C3604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Модель </a:t>
            </a:r>
            <a:r>
              <a:rPr lang="en-US" dirty="0"/>
              <a:t>RGB. </a:t>
            </a:r>
            <a:r>
              <a:rPr lang="ru-RU" dirty="0"/>
              <a:t>Получение цвета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CBA959-860B-4D01-A121-B2F7CC0882E3}"/>
              </a:ext>
            </a:extLst>
          </p:cNvPr>
          <p:cNvSpPr/>
          <p:nvPr/>
        </p:nvSpPr>
        <p:spPr>
          <a:xfrm>
            <a:off x="7314060" y="1690688"/>
            <a:ext cx="832513" cy="24975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255</a:t>
            </a:r>
            <a:endParaRPr lang="ru-RU" b="1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DFAE4AE-4214-4395-8E8B-FC6A4EE9B221}"/>
              </a:ext>
            </a:extLst>
          </p:cNvPr>
          <p:cNvSpPr/>
          <p:nvPr/>
        </p:nvSpPr>
        <p:spPr>
          <a:xfrm>
            <a:off x="7314060" y="3442921"/>
            <a:ext cx="832513" cy="2497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200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8FE86DA-B45B-436B-9DB8-64EDE17775AA}"/>
              </a:ext>
            </a:extLst>
          </p:cNvPr>
          <p:cNvSpPr/>
          <p:nvPr/>
        </p:nvSpPr>
        <p:spPr>
          <a:xfrm rot="5400000">
            <a:off x="7314059" y="1983474"/>
            <a:ext cx="832513" cy="37235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128</a:t>
            </a:r>
            <a:endParaRPr lang="en-US" b="1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ru-RU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690C5C5-BDAE-4AF2-BFF8-3AD91CE8142C}"/>
              </a:ext>
            </a:extLst>
          </p:cNvPr>
          <p:cNvSpPr/>
          <p:nvPr/>
        </p:nvSpPr>
        <p:spPr>
          <a:xfrm rot="5400000">
            <a:off x="7314058" y="3415080"/>
            <a:ext cx="832513" cy="832512"/>
          </a:xfrm>
          <a:prstGeom prst="rect">
            <a:avLst/>
          </a:prstGeom>
          <a:solidFill>
            <a:srgbClr val="FF80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BF735FC5-B3D8-48A4-AF8A-AAC609F6F3EA}"/>
              </a:ext>
            </a:extLst>
          </p:cNvPr>
          <p:cNvSpPr/>
          <p:nvPr/>
        </p:nvSpPr>
        <p:spPr>
          <a:xfrm>
            <a:off x="2961568" y="3598095"/>
            <a:ext cx="777922" cy="77792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181836-8E20-4706-BD47-D866BB3D01BC}"/>
              </a:ext>
            </a:extLst>
          </p:cNvPr>
          <p:cNvSpPr txBox="1"/>
          <p:nvPr/>
        </p:nvSpPr>
        <p:spPr>
          <a:xfrm>
            <a:off x="1791764" y="2248585"/>
            <a:ext cx="3554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[ </a:t>
            </a:r>
            <a:r>
              <a:rPr lang="en-US" sz="4000" dirty="0">
                <a:solidFill>
                  <a:srgbClr val="FF0000"/>
                </a:solidFill>
              </a:rPr>
              <a:t>255</a:t>
            </a:r>
            <a:r>
              <a:rPr lang="en-US" sz="4000" dirty="0"/>
              <a:t>, </a:t>
            </a:r>
            <a:r>
              <a:rPr lang="ru-RU" sz="4000" dirty="0">
                <a:solidFill>
                  <a:srgbClr val="00B050"/>
                </a:solidFill>
              </a:rPr>
              <a:t>128</a:t>
            </a:r>
            <a:r>
              <a:rPr lang="en-US" sz="4000" dirty="0"/>
              <a:t>,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200</a:t>
            </a:r>
            <a:r>
              <a:rPr lang="en-US" sz="4000" dirty="0"/>
              <a:t> ]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2777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18620</TotalTime>
  <Words>962</Words>
  <Application>Microsoft Office PowerPoint</Application>
  <PresentationFormat>Широкоэкранный</PresentationFormat>
  <Paragraphs>217</Paragraphs>
  <Slides>48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7" baseType="lpstr">
      <vt:lpstr>Arial</vt:lpstr>
      <vt:lpstr>Arial Narrow</vt:lpstr>
      <vt:lpstr>Calibri</vt:lpstr>
      <vt:lpstr>Calibri Light</vt:lpstr>
      <vt:lpstr>Consolas</vt:lpstr>
      <vt:lpstr>Helvetica Neue</vt:lpstr>
      <vt:lpstr>Symbol</vt:lpstr>
      <vt:lpstr>Тема Office</vt:lpstr>
      <vt:lpstr>Image</vt:lpstr>
      <vt:lpstr>Работа с изображениями в Python</vt:lpstr>
      <vt:lpstr>Что мы рассмотрим</vt:lpstr>
      <vt:lpstr>Черно-белые изображения</vt:lpstr>
      <vt:lpstr>Черно-белые изображения</vt:lpstr>
      <vt:lpstr>Машинное представление изображений</vt:lpstr>
      <vt:lpstr>Проверим в ноутбуке</vt:lpstr>
      <vt:lpstr>Цветное изображение. Модель RGB</vt:lpstr>
      <vt:lpstr>Модель RGB. Получение цвета</vt:lpstr>
      <vt:lpstr>Модель RGB. Получение цвета</vt:lpstr>
      <vt:lpstr>Презентация PowerPoint</vt:lpstr>
      <vt:lpstr>Машинное представление цвета</vt:lpstr>
      <vt:lpstr>Проверим в ноутбуке</vt:lpstr>
      <vt:lpstr>Адресация пикселей</vt:lpstr>
      <vt:lpstr>Адресация пикселей</vt:lpstr>
      <vt:lpstr>Проверим в ноутбуке</vt:lpstr>
      <vt:lpstr>Модели RGB, CMYK</vt:lpstr>
      <vt:lpstr>RGB в производстве LED-панелей</vt:lpstr>
      <vt:lpstr>Нормализация изображений (Levels)</vt:lpstr>
      <vt:lpstr>Нормализация изображений (Levels)</vt:lpstr>
      <vt:lpstr>Алгоритм работы автоуровней (Auto Levels)</vt:lpstr>
      <vt:lpstr>Сдвиг яркости точек к самому темному</vt:lpstr>
      <vt:lpstr>Растягивание к белому</vt:lpstr>
      <vt:lpstr>Проверим в ноутбуке</vt:lpstr>
      <vt:lpstr>Наложение watermark</vt:lpstr>
      <vt:lpstr>Управление прозрачностью</vt:lpstr>
      <vt:lpstr>Управление прозрачностью</vt:lpstr>
      <vt:lpstr>Наложение watermark</vt:lpstr>
      <vt:lpstr>Наложение watermark</vt:lpstr>
      <vt:lpstr>Проверим в ноутбуке</vt:lpstr>
      <vt:lpstr>Генерация номерного знака автомобиля</vt:lpstr>
      <vt:lpstr>Генерация номерного знака автомобиля</vt:lpstr>
      <vt:lpstr>Генерация номерного знака автомобиля</vt:lpstr>
      <vt:lpstr>Генерация номерного знака автомобиля</vt:lpstr>
      <vt:lpstr>Проверим в ноутбуке</vt:lpstr>
      <vt:lpstr>В чем проблема с моделью RGB?</vt:lpstr>
      <vt:lpstr>В чем проблема с моделью RGB?</vt:lpstr>
      <vt:lpstr>В чем проблема с моделью RGB?</vt:lpstr>
      <vt:lpstr>Прозрачность пикселей</vt:lpstr>
      <vt:lpstr>Прозрачность пикселей</vt:lpstr>
      <vt:lpstr>В чем проблема с моделью RGB?</vt:lpstr>
      <vt:lpstr>Наложение цветного изображения с прозрачностью</vt:lpstr>
      <vt:lpstr>Проверим в ноутбуке</vt:lpstr>
      <vt:lpstr>Немного рекламы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Материалы занятия: https://role.ru/ai/images-video.html  Аркадий Романов arkady.romanov@gmail.com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изображениями в Python</dc:title>
  <dc:creator>Arkady Romanov</dc:creator>
  <cp:lastModifiedBy>Arkady Romanov</cp:lastModifiedBy>
  <cp:revision>70</cp:revision>
  <dcterms:created xsi:type="dcterms:W3CDTF">2020-09-17T12:19:16Z</dcterms:created>
  <dcterms:modified xsi:type="dcterms:W3CDTF">2021-07-05T10:04:40Z</dcterms:modified>
</cp:coreProperties>
</file>